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36"/>
  </p:notesMasterIdLst>
  <p:handoutMasterIdLst>
    <p:handoutMasterId r:id="rId37"/>
  </p:handoutMasterIdLst>
  <p:sldIdLst>
    <p:sldId id="670" r:id="rId4"/>
    <p:sldId id="1719" r:id="rId5"/>
    <p:sldId id="1670" r:id="rId6"/>
    <p:sldId id="3125" r:id="rId7"/>
    <p:sldId id="3128" r:id="rId8"/>
    <p:sldId id="692" r:id="rId9"/>
    <p:sldId id="632" r:id="rId10"/>
    <p:sldId id="678" r:id="rId11"/>
    <p:sldId id="684" r:id="rId12"/>
    <p:sldId id="3132" r:id="rId13"/>
    <p:sldId id="3124" r:id="rId14"/>
    <p:sldId id="3129" r:id="rId15"/>
    <p:sldId id="683" r:id="rId16"/>
    <p:sldId id="3139" r:id="rId17"/>
    <p:sldId id="3140" r:id="rId18"/>
    <p:sldId id="3133" r:id="rId19"/>
    <p:sldId id="3126" r:id="rId20"/>
    <p:sldId id="3130" r:id="rId21"/>
    <p:sldId id="3141" r:id="rId22"/>
    <p:sldId id="679" r:id="rId23"/>
    <p:sldId id="695" r:id="rId24"/>
    <p:sldId id="3134" r:id="rId25"/>
    <p:sldId id="3127" r:id="rId26"/>
    <p:sldId id="3131" r:id="rId27"/>
    <p:sldId id="676" r:id="rId28"/>
    <p:sldId id="3135" r:id="rId29"/>
    <p:sldId id="1896" r:id="rId30"/>
    <p:sldId id="3136" r:id="rId31"/>
    <p:sldId id="3142" r:id="rId32"/>
    <p:sldId id="3137" r:id="rId33"/>
    <p:sldId id="689" r:id="rId34"/>
    <p:sldId id="1884"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692"/>
            <p14:sldId id="632"/>
            <p14:sldId id="678"/>
            <p14:sldId id="684"/>
            <p14:sldId id="3132"/>
            <p14:sldId id="3124"/>
            <p14:sldId id="3129"/>
            <p14:sldId id="683"/>
            <p14:sldId id="3139"/>
            <p14:sldId id="3140"/>
            <p14:sldId id="3133"/>
            <p14:sldId id="3126"/>
            <p14:sldId id="3130"/>
            <p14:sldId id="3141"/>
            <p14:sldId id="679"/>
            <p14:sldId id="695"/>
            <p14:sldId id="3134"/>
            <p14:sldId id="3127"/>
            <p14:sldId id="3131"/>
            <p14:sldId id="676"/>
            <p14:sldId id="3135"/>
          </p14:sldIdLst>
        </p14:section>
        <p14:section name="Lab Content" id="{DED81072-52AB-4250-8920-201B3C5D2D2E}">
          <p14:sldIdLst>
            <p14:sldId id="1896"/>
            <p14:sldId id="3136"/>
            <p14:sldId id="3142"/>
            <p14:sldId id="3137"/>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45" autoAdjust="0"/>
    <p:restoredTop sz="87193" autoAdjust="0"/>
  </p:normalViewPr>
  <p:slideViewPr>
    <p:cSldViewPr snapToGrid="0">
      <p:cViewPr varScale="1">
        <p:scale>
          <a:sx n="82" d="100"/>
          <a:sy n="82" d="100"/>
        </p:scale>
        <p:origin x="69" y="20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4/2/2019 12:09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4/2/2019 12:09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05918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4/2/2019 12:09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a:t>It is important to stress to the students that this is an overview of the data platform capability, as a result multiple topics are on a single slide to aid in brevity.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a:t>Note: This is a build slide for multiple topics by design.</a:t>
            </a:r>
          </a:p>
          <a:p>
            <a:pPr marL="0" indent="0">
              <a:buFont typeface="+mj-lt"/>
              <a:buNone/>
            </a:pPr>
            <a:endParaRPr lang="en-US" baseline="0" dirty="0"/>
          </a:p>
          <a:p>
            <a:pPr marL="0" indent="0">
              <a:buFont typeface="+mj-lt"/>
              <a:buNone/>
            </a:pPr>
            <a:r>
              <a:rPr lang="en-US" baseline="0" dirty="0"/>
              <a:t>It is important to stress to the students that this is an overview of the data platform capability, as a result multiple topics are on a single slide to aid in brevity</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356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a:t>Note: This is a build slide for multiple topics by design.</a:t>
            </a:r>
          </a:p>
          <a:p>
            <a:pPr marL="0" indent="0">
              <a:buFont typeface="+mj-lt"/>
              <a:buNone/>
            </a:pPr>
            <a:endParaRPr lang="en-US" baseline="0" dirty="0"/>
          </a:p>
          <a:p>
            <a:pPr marL="0" indent="0">
              <a:buFont typeface="+mj-lt"/>
              <a:buNone/>
            </a:pPr>
            <a:r>
              <a:rPr lang="en-US" baseline="0" dirty="0"/>
              <a:t>It is important to stress to the students that this is an overview of the data platform capability, as a result multiple topics are on a single slide to aid in brevity.</a:t>
            </a:r>
          </a:p>
          <a:p>
            <a:pPr marL="0" indent="0">
              <a:buFont typeface="+mj-lt"/>
              <a:buNone/>
            </a:pPr>
            <a:endParaRPr lang="en-US" baseline="0" dirty="0"/>
          </a:p>
          <a:p>
            <a:pPr marL="0" indent="0">
              <a:buFont typeface="+mj-lt"/>
              <a:buNone/>
            </a:pPr>
            <a:r>
              <a:rPr lang="en-US" baseline="0" dirty="0"/>
              <a:t>HDIsight is not covered on this course as there are other courses that cover this. Azure Data Catalog is not on this course as it is not part of the exam objectives and it is a easy technology to learn.</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9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66152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4/2/2019 12:09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4031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b="0" i="0" dirty="0"/>
              <a:t>The content describes the changing nature of data processing from ETL to ELT, and how a data engineer has to look at the whole data architecture process holistically, within this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33683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59">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742175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30737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4/2/2019 12:09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2256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170673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 should point out to the students that this case study is designed to cover a scenario in other courses in the AI Engineering and Data Science disciplines as well. It is likely that not all of the case studies requirements will be delivered in all of the labs in this course.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BF3E9B-900B-455A-B1D4-777F73BC4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236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986289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24376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04736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4/2/2019 12:09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93806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 this slide only 5 factors have been shown, highlight to the students that there are other factors as shown in the courseware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45559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43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545432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402046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34401109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5.xml"/><Relationship Id="rId7" Type="http://schemas.openxmlformats.org/officeDocument/2006/relationships/theme" Target="../theme/theme3.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50" r:id="rId6"/>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rainingsupport.microsoft.com%2Fen-us%2Ftcmct%2Fforum%2Ftcmct_moc%3Fsort%3DLastReplyDate%26dir%3DDesc%26tab%3DAll%26status%3Dall%26mod%3D%26modAge%3D%26advFil%3D%26postedAfter%3D%26postedBefore%3D%26threadType%3Dall%26isFilterExpanded%3Dfalse%26page%3D1&amp;data=02%7C01%7CChris.TestaONeill%40microsoft.com%7Ccfa9101d3ba74627e08208d6ad549762%7C72f988bf86f141af91ab2d7cd011db47%7C1%7C0%7C636886976186151298&amp;sdata=bDMjl%2F2yf%2B49eop2t28QnpdZ7IeZrvxqPJK3BW%2BTq%2Bs%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4.xml"/><Relationship Id="rId7" Type="http://schemas.openxmlformats.org/officeDocument/2006/relationships/image" Target="../media/image31.jpg"/><Relationship Id="rId2" Type="http://schemas.openxmlformats.org/officeDocument/2006/relationships/slideLayout" Target="../slideLayouts/slideLayout58.xml"/><Relationship Id="rId1" Type="http://schemas.openxmlformats.org/officeDocument/2006/relationships/tags" Target="../tags/tag1.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7.png"/><Relationship Id="rId2" Type="http://schemas.openxmlformats.org/officeDocument/2006/relationships/slideLayout" Target="../slideLayouts/slideLayout58.xml"/><Relationship Id="rId1" Type="http://schemas.openxmlformats.org/officeDocument/2006/relationships/tags" Target="../tags/tag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55.xml"/><Relationship Id="rId4" Type="http://schemas.openxmlformats.org/officeDocument/2006/relationships/hyperlink" Target="https://customers.microsoft.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55.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372766455"/>
              </p:ext>
            </p:extLst>
          </p:nvPr>
        </p:nvGraphicFramePr>
        <p:xfrm>
          <a:off x="457150" y="953215"/>
          <a:ext cx="11467932" cy="5445174"/>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ZA" sz="1200" b="0" dirty="0">
                          <a:solidFill>
                            <a:schemeClr val="tx1">
                              <a:lumMod val="85000"/>
                            </a:schemeClr>
                          </a:solidFill>
                        </a:rPr>
                        <a:t>Azure for the Data Engineer.</a:t>
                      </a:r>
                      <a:endParaRPr lang="en-US" sz="1200" b="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Presentation\Lab</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Presentation: 40 - 45 minutes.        Lab: 50 – 60 minutes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Data Professionals, Data Architects, Business Intelligence Professionals,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Introduce data engineering from the perspective of the types of data, technologies, roles and responsibilities.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the Case Study that will be used as the basis for all of the labs.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understand how data has evolved into many types of structured, semi-structured and non-structured.</a:t>
                      </a:r>
                      <a:endParaRPr lang="en-US" sz="1200" baseline="0" dirty="0">
                        <a:solidFill>
                          <a:schemeClr val="tx1">
                            <a:lumMod val="85000"/>
                          </a:schemeClr>
                        </a:solidFill>
                        <a:cs typeface="Segoe UI" pitchFamily="34" charset="0"/>
                      </a:endParaRP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have an appreciation of the different data platform technologies at a high level.</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be able to understand the key roles and responsibilities of a data engineer.</a:t>
                      </a:r>
                      <a:endParaRPr lang="en-US" sz="1200" dirty="0">
                        <a:solidFill>
                          <a:schemeClr val="tx1">
                            <a:lumMod val="85000"/>
                          </a:schemeClr>
                        </a:solidFill>
                        <a:cs typeface="Segoe UI" pitchFamily="34" charset="0"/>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understand why data engineering extends the skillset of a DBA to new technologies and tasks.</a:t>
                      </a:r>
                    </a:p>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this is overwhelming, but learn that this course provides a broad overview of key skills required.</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give examples of how data has changed.</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articulate a one sentence description of each data platform technology.</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students should be able to describe the Adventureworks Case Study.</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MCT course feedback, visit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Microsoft Official Courseware forum</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5687711"/>
          </a:xfrm>
        </p:spPr>
        <p:txBody>
          <a:bodyPr/>
          <a:lstStyle/>
          <a:p>
            <a:pPr lvl="0"/>
            <a:r>
              <a:rPr lang="en-US" dirty="0"/>
              <a:t>Q01 – What data processing framework will be mainly used by Data Engineers to ingest data into cloud data platforms on Azure?</a:t>
            </a:r>
          </a:p>
          <a:p>
            <a:r>
              <a:rPr lang="en-GB" dirty="0"/>
              <a:t>A01 – </a:t>
            </a:r>
            <a:r>
              <a:rPr lang="en-US" b="1" dirty="0"/>
              <a:t>Extract, Load and Transform (ELT)</a:t>
            </a:r>
            <a:br>
              <a:rPr lang="en-GB" dirty="0"/>
            </a:br>
            <a:endParaRPr lang="en-GB" dirty="0"/>
          </a:p>
          <a:p>
            <a:r>
              <a:rPr lang="en-US" dirty="0"/>
              <a:t>Q02 - What type of data can have its own schema at defined at query time?</a:t>
            </a:r>
          </a:p>
          <a:p>
            <a:r>
              <a:rPr lang="en-GB" dirty="0"/>
              <a:t>A02 – </a:t>
            </a:r>
            <a:r>
              <a:rPr lang="en-GB" b="1" dirty="0"/>
              <a:t>Un-structured data</a:t>
            </a:r>
          </a:p>
          <a:p>
            <a:pPr marL="0" lvl="0" indent="0">
              <a:buNone/>
            </a:pPr>
            <a:endParaRPr lang="en-GB" dirty="0"/>
          </a:p>
          <a:p>
            <a:r>
              <a:rPr lang="en-US" dirty="0"/>
              <a:t>Q03 - Duplicating customers content for redundancy and meeting Service Level Agreements in Azure meets which cloud technical requirement?</a:t>
            </a:r>
          </a:p>
          <a:p>
            <a:r>
              <a:rPr lang="en-GB" dirty="0"/>
              <a:t>A03 – </a:t>
            </a:r>
            <a:r>
              <a:rPr lang="en-GB" b="1" dirty="0"/>
              <a:t>High Availabilit</a:t>
            </a:r>
            <a:r>
              <a:rPr lang="en-US" b="1" dirty="0"/>
              <a:t>y</a:t>
            </a:r>
            <a:endParaRPr lang="en-GB" b="1" dirty="0"/>
          </a:p>
        </p:txBody>
      </p:sp>
    </p:spTree>
    <p:extLst>
      <p:ext uri="{BB962C8B-B14F-4D97-AF65-F5344CB8AC3E}">
        <p14:creationId xmlns:p14="http://schemas.microsoft.com/office/powerpoint/2010/main" val="7466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5623655"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pPr marL="0" marR="0" lvl="0" indent="0" defTabSz="914367" rtl="0" eaLnBrk="1" fontAlgn="auto" latinLnBrk="0" hangingPunct="1">
              <a:lnSpc>
                <a:spcPct val="100000"/>
              </a:lnSpc>
              <a:spcBef>
                <a:spcPts val="0"/>
              </a:spcBef>
              <a:spcAft>
                <a:spcPts val="0"/>
              </a:spcAft>
              <a:buClrTx/>
              <a:buSzTx/>
              <a:buFontTx/>
              <a:buNone/>
              <a:tabLst/>
              <a:defRPr/>
            </a:pPr>
            <a:r>
              <a:rPr lang="en-US" sz="4000" noProof="0" dirty="0">
                <a:solidFill>
                  <a:schemeClr val="accent1"/>
                </a:solidFill>
                <a:latin typeface="Segoe UI Semibold"/>
              </a:rPr>
              <a:t>Survey the Services in </a:t>
            </a:r>
          </a:p>
          <a:p>
            <a:pPr marL="0" marR="0" lvl="0" indent="0" defTabSz="914367" rtl="0" eaLnBrk="1" fontAlgn="auto" latinLnBrk="0" hangingPunct="1">
              <a:lnSpc>
                <a:spcPct val="100000"/>
              </a:lnSpc>
              <a:spcBef>
                <a:spcPts val="0"/>
              </a:spcBef>
              <a:spcAft>
                <a:spcPts val="0"/>
              </a:spcAft>
              <a:buClrTx/>
              <a:buSzTx/>
              <a:buFontTx/>
              <a:buNone/>
              <a:tabLst/>
              <a:defRPr/>
            </a:pPr>
            <a:r>
              <a:rPr lang="en-US" sz="4000" noProof="0" dirty="0">
                <a:solidFill>
                  <a:schemeClr val="accent1"/>
                </a:solidFill>
                <a:latin typeface="Segoe UI Semibold"/>
              </a:rPr>
              <a:t>the </a:t>
            </a:r>
            <a:r>
              <a:rPr lang="en-US" sz="4000" dirty="0">
                <a:solidFill>
                  <a:schemeClr val="accent1"/>
                </a:solidFill>
                <a:latin typeface="Segoe UI Semibold"/>
              </a:rPr>
              <a:t>Azure </a:t>
            </a:r>
            <a:r>
              <a:rPr lang="en-US" sz="4000" noProof="0" dirty="0">
                <a:solidFill>
                  <a:schemeClr val="accent1"/>
                </a:solidFill>
                <a:latin typeface="Segoe UI Semibold"/>
              </a:rPr>
              <a:t>Data Platform</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4567404"/>
          </a:xfrm>
        </p:spPr>
        <p:txBody>
          <a:bodyPr/>
          <a:lstStyle/>
          <a:p>
            <a:pPr lvl="0"/>
            <a:r>
              <a:rPr lang="en-US" dirty="0"/>
              <a:t>The differences between structured and non-structured data</a:t>
            </a:r>
          </a:p>
          <a:p>
            <a:pPr lvl="0"/>
            <a:r>
              <a:rPr lang="en-US" dirty="0"/>
              <a:t>Azure Storage</a:t>
            </a:r>
          </a:p>
          <a:p>
            <a:pPr lvl="0"/>
            <a:r>
              <a:rPr lang="en-US" dirty="0"/>
              <a:t>Azure Data Lake Storage</a:t>
            </a:r>
          </a:p>
          <a:p>
            <a:pPr lvl="0"/>
            <a:r>
              <a:rPr lang="en-US" dirty="0"/>
              <a:t>Azure Databricks</a:t>
            </a:r>
          </a:p>
          <a:p>
            <a:pPr lvl="0"/>
            <a:r>
              <a:rPr lang="en-US" dirty="0"/>
              <a:t>Azure Cosmos DB</a:t>
            </a:r>
          </a:p>
          <a:p>
            <a:pPr lvl="0"/>
            <a:r>
              <a:rPr lang="en-US" dirty="0"/>
              <a:t>Azure SQL Database</a:t>
            </a:r>
          </a:p>
          <a:p>
            <a:pPr lvl="0"/>
            <a:r>
              <a:rPr lang="en-US" dirty="0"/>
              <a:t>Azure SQL Data Warehouse</a:t>
            </a:r>
          </a:p>
          <a:p>
            <a:pPr lvl="0"/>
            <a:r>
              <a:rPr lang="en-US" dirty="0"/>
              <a:t>Azure Stream Analytics</a:t>
            </a:r>
          </a:p>
          <a:p>
            <a:pPr lvl="0"/>
            <a:r>
              <a:rPr lang="en-US" dirty="0"/>
              <a:t>Additional Azure Data Platform Services</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839645" y="3702315"/>
            <a:ext cx="2786865" cy="2800085"/>
          </a:xfrm>
          <a:prstGeom prst="rect">
            <a:avLst/>
          </a:prstGeom>
          <a:solidFill>
            <a:schemeClr val="bg1">
              <a:lumMod val="95000"/>
            </a:schemeClr>
          </a:solidFill>
          <a:ln>
            <a:noFill/>
          </a:ln>
        </p:spPr>
        <p:txBody>
          <a:bodyPr vert="horz" wrap="square" lIns="91440" tIns="45720" rIns="91440" bIns="45720" rtlCol="0" anchor="ctr">
            <a:noAutofit/>
          </a:bodyPr>
          <a:lstStyle/>
          <a:p>
            <a:pPr lvl="0" algn="ctr" defTabSz="914400"/>
            <a:r>
              <a:rPr lang="en-US" sz="1600" dirty="0">
                <a:solidFill>
                  <a:srgbClr val="505050"/>
                </a:solidFill>
              </a:rPr>
              <a:t>Structured data is data that adheres to a schema, so all of the data has the same fields or properties. Structured data can be stored in a database table with rows and columns.</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3" name="Rectangle 32"/>
          <p:cNvSpPr/>
          <p:nvPr/>
        </p:nvSpPr>
        <p:spPr bwMode="auto">
          <a:xfrm>
            <a:off x="4720690" y="3702315"/>
            <a:ext cx="2786865" cy="2800085"/>
          </a:xfrm>
          <a:prstGeom prst="rect">
            <a:avLst/>
          </a:prstGeom>
          <a:solidFill>
            <a:schemeClr val="bg1">
              <a:lumMod val="95000"/>
            </a:schemeClr>
          </a:solidFill>
          <a:ln>
            <a:noFill/>
          </a:ln>
        </p:spPr>
        <p:txBody>
          <a:bodyPr vert="horz" wrap="square" lIns="91440" tIns="45720" rIns="91440" bIns="45720" rtlCol="0" anchor="ctr">
            <a:noAutofit/>
          </a:bodyPr>
          <a:lstStyle/>
          <a:p>
            <a:pPr lvl="0" algn="ctr" defTabSz="914400"/>
            <a:r>
              <a:rPr lang="en-US" sz="1600" dirty="0">
                <a:solidFill>
                  <a:srgbClr val="505050"/>
                </a:solidFill>
              </a:rPr>
              <a:t>Semi-structured data doesn't fit neatly into tables, rows, and columns. Instead, semi-structured data uses _tags_ or _keys_ that organize and provide a hierarchy for the data.</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ectangle 33"/>
          <p:cNvSpPr/>
          <p:nvPr/>
        </p:nvSpPr>
        <p:spPr bwMode="auto">
          <a:xfrm>
            <a:off x="7601734" y="3702315"/>
            <a:ext cx="2786865" cy="2800085"/>
          </a:xfrm>
          <a:prstGeom prst="rect">
            <a:avLst/>
          </a:prstGeom>
          <a:solidFill>
            <a:schemeClr val="bg1">
              <a:lumMod val="95000"/>
            </a:schemeClr>
          </a:solidFill>
          <a:ln>
            <a:noFill/>
          </a:ln>
        </p:spPr>
        <p:txBody>
          <a:bodyPr vert="horz" wrap="square" lIns="91440" tIns="45720" rIns="91440" bIns="45720" rtlCol="0" anchor="ctr">
            <a:noAutofit/>
          </a:bodyPr>
          <a:lstStyle/>
          <a:p>
            <a:pPr lvl="0" algn="ctr" defTabSz="914400"/>
            <a:r>
              <a:rPr lang="en-US" sz="1600" dirty="0">
                <a:solidFill>
                  <a:srgbClr val="505050"/>
                </a:solidFill>
              </a:rPr>
              <a:t>Unstructured data encompasses data that has no designated structure to it. Known as No-SQL., there are four types of No-SQL databases: </a:t>
            </a:r>
          </a:p>
          <a:p>
            <a:pPr marL="285750" lvl="0" indent="-285750" defTabSz="914400">
              <a:buFont typeface="Arial" panose="020B0604020202020204" pitchFamily="34" charset="0"/>
              <a:buChar char="•"/>
            </a:pPr>
            <a:r>
              <a:rPr kumimoji="0" lang="en-US" sz="1600" b="0" i="0" u="none" strike="noStrike" kern="1200" cap="none" spc="0" normalizeH="0" baseline="0" noProof="0" dirty="0">
                <a:ln>
                  <a:noFill/>
                </a:ln>
                <a:solidFill>
                  <a:srgbClr val="505050"/>
                </a:solidFill>
                <a:effectLst/>
                <a:uLnTx/>
                <a:uFillTx/>
                <a:latin typeface="Segoe UI"/>
                <a:ea typeface="+mn-ea"/>
                <a:cs typeface="+mn-cs"/>
              </a:rPr>
              <a:t>Key </a:t>
            </a:r>
            <a:r>
              <a:rPr lang="en-US" sz="1600" dirty="0">
                <a:solidFill>
                  <a:srgbClr val="505050"/>
                </a:solidFill>
                <a:latin typeface="Segoe UI"/>
              </a:rPr>
              <a:t>Value Store</a:t>
            </a:r>
          </a:p>
          <a:p>
            <a:pPr marL="285750" lvl="0" indent="-285750" defTabSz="914400">
              <a:buFont typeface="Arial" panose="020B0604020202020204" pitchFamily="34" charset="0"/>
              <a:buChar char="•"/>
            </a:pPr>
            <a:r>
              <a:rPr kumimoji="0" lang="en-US" sz="1600" b="0" i="0" u="none" strike="noStrike" kern="1200" cap="none" spc="0" normalizeH="0" baseline="0" noProof="0" dirty="0">
                <a:ln>
                  <a:noFill/>
                </a:ln>
                <a:solidFill>
                  <a:srgbClr val="505050"/>
                </a:solidFill>
                <a:effectLst/>
                <a:uLnTx/>
                <a:uFillTx/>
                <a:latin typeface="Segoe UI"/>
                <a:ea typeface="+mn-ea"/>
                <a:cs typeface="+mn-cs"/>
              </a:rPr>
              <a:t>Document Database</a:t>
            </a:r>
          </a:p>
          <a:p>
            <a:pPr marL="285750" lvl="0" indent="-285750" defTabSz="914400">
              <a:buFont typeface="Arial" panose="020B0604020202020204" pitchFamily="34" charset="0"/>
              <a:buChar char="•"/>
            </a:pPr>
            <a:r>
              <a:rPr lang="en-US" sz="1600" dirty="0">
                <a:solidFill>
                  <a:srgbClr val="505050"/>
                </a:solidFill>
                <a:latin typeface="Segoe UI"/>
              </a:rPr>
              <a:t>Graph Databases</a:t>
            </a:r>
          </a:p>
          <a:p>
            <a:pPr marL="285750" lvl="0" indent="-285750" defTabSz="914400">
              <a:buFont typeface="Arial" panose="020B0604020202020204" pitchFamily="34" charset="0"/>
              <a:buChar char="•"/>
            </a:pPr>
            <a:r>
              <a:rPr kumimoji="0" lang="en-US" sz="1600" b="0" i="0" u="none" strike="noStrike" kern="1200" cap="none" spc="0" normalizeH="0" baseline="0" noProof="0" dirty="0">
                <a:ln>
                  <a:noFill/>
                </a:ln>
                <a:solidFill>
                  <a:srgbClr val="505050"/>
                </a:solidFill>
                <a:effectLst/>
                <a:uLnTx/>
                <a:uFillTx/>
                <a:latin typeface="Segoe UI"/>
                <a:ea typeface="+mn-ea"/>
                <a:cs typeface="+mn-cs"/>
              </a:rPr>
              <a:t>Column Base</a:t>
            </a:r>
          </a:p>
        </p:txBody>
      </p:sp>
      <p:sp>
        <p:nvSpPr>
          <p:cNvPr id="39" name="Title 1"/>
          <p:cNvSpPr>
            <a:spLocks noGrp="1"/>
          </p:cNvSpPr>
          <p:nvPr>
            <p:ph type="title"/>
          </p:nvPr>
        </p:nvSpPr>
        <p:spPr/>
        <p:txBody>
          <a:bodyPr/>
          <a:lstStyle/>
          <a:p>
            <a:r>
              <a:rPr lang="en-US" sz="4000" dirty="0"/>
              <a:t>Structured versus non-structured data</a:t>
            </a:r>
          </a:p>
        </p:txBody>
      </p:sp>
      <p:sp>
        <p:nvSpPr>
          <p:cNvPr id="97" name="Text Placeholder 4"/>
          <p:cNvSpPr txBox="1">
            <a:spLocks/>
          </p:cNvSpPr>
          <p:nvPr/>
        </p:nvSpPr>
        <p:spPr>
          <a:xfrm>
            <a:off x="381000" y="1295400"/>
            <a:ext cx="11430000" cy="169892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defRPr/>
            </a:pPr>
            <a:r>
              <a:rPr lang="en-US" sz="2400" dirty="0">
                <a:solidFill>
                  <a:srgbClr val="505050"/>
                </a:solidFill>
                <a:latin typeface="Segoe UI Light"/>
              </a:rPr>
              <a:t>There are three broad types of data and Microsoft Azure provides many data platform technologies to meet the needs of the wide varieties of data</a:t>
            </a:r>
          </a:p>
          <a:p>
            <a:pPr>
              <a:lnSpc>
                <a:spcPct val="100000"/>
              </a:lnSpc>
              <a:defRPr/>
            </a:pPr>
            <a:endParaRPr lang="en-US" dirty="0"/>
          </a:p>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26" name="Rectangle 25"/>
          <p:cNvSpPr/>
          <p:nvPr/>
        </p:nvSpPr>
        <p:spPr bwMode="auto">
          <a:xfrm>
            <a:off x="1839645" y="2296061"/>
            <a:ext cx="2786865"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a:t>
            </a:r>
          </a:p>
        </p:txBody>
      </p:sp>
      <p:sp>
        <p:nvSpPr>
          <p:cNvPr id="27" name="Rectangle 26"/>
          <p:cNvSpPr/>
          <p:nvPr/>
        </p:nvSpPr>
        <p:spPr bwMode="auto">
          <a:xfrm>
            <a:off x="4720690" y="2296061"/>
            <a:ext cx="2786865" cy="1310838"/>
          </a:xfrm>
          <a:prstGeom prst="rect">
            <a:avLst/>
          </a:prstGeom>
          <a:solidFill>
            <a:schemeClr val="accent1"/>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Semi- Structured</a:t>
            </a:r>
          </a:p>
        </p:txBody>
      </p:sp>
      <p:sp>
        <p:nvSpPr>
          <p:cNvPr id="28" name="Rectangle 27"/>
          <p:cNvSpPr/>
          <p:nvPr/>
        </p:nvSpPr>
        <p:spPr bwMode="auto">
          <a:xfrm>
            <a:off x="7601734" y="2296061"/>
            <a:ext cx="2786865" cy="1310838"/>
          </a:xfrm>
          <a:prstGeom prst="rect">
            <a:avLst/>
          </a:prstGeom>
          <a:solidFill>
            <a:schemeClr val="accent3"/>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Unstructured</a:t>
            </a:r>
          </a:p>
        </p:txBody>
      </p:sp>
    </p:spTree>
    <p:extLst>
      <p:ext uri="{BB962C8B-B14F-4D97-AF65-F5344CB8AC3E}">
        <p14:creationId xmlns:p14="http://schemas.microsoft.com/office/powerpoint/2010/main" val="233103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487"/>
            <a:ext cx="2523270" cy="389557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defRPr/>
            </a:pPr>
            <a:r>
              <a:rPr lang="en-US" sz="5294" spc="-100" dirty="0">
                <a:solidFill>
                  <a:srgbClr val="005AA1"/>
                </a:solidFill>
                <a:latin typeface="Segoe UI Light"/>
              </a:rPr>
              <a:t>What to use for Data</a:t>
            </a:r>
          </a:p>
        </p:txBody>
      </p:sp>
      <p:grpSp>
        <p:nvGrpSpPr>
          <p:cNvPr id="39" name="Group 38" descr="On the left is the Azure Blob icon, in the center is an arrow that states module 2 and on the right is a 5 bullet point list that outlines the benefits of Azure Blob ">
            <a:extLst>
              <a:ext uri="{FF2B5EF4-FFF2-40B4-BE49-F238E27FC236}">
                <a16:creationId xmlns:a16="http://schemas.microsoft.com/office/drawing/2014/main" id="{C9628755-7952-4AF3-825E-91F9F82C0EF4}"/>
              </a:ext>
            </a:extLst>
          </p:cNvPr>
          <p:cNvGrpSpPr/>
          <p:nvPr/>
        </p:nvGrpSpPr>
        <p:grpSpPr>
          <a:xfrm>
            <a:off x="3827892" y="231587"/>
            <a:ext cx="3781424" cy="914400"/>
            <a:chOff x="3827892" y="231587"/>
            <a:chExt cx="3781424" cy="914400"/>
          </a:xfrm>
        </p:grpSpPr>
        <p:pic>
          <p:nvPicPr>
            <p:cNvPr id="4" name="Picture 3" descr="A stop sign&#10;&#10;Description automatically generated">
              <a:extLst>
                <a:ext uri="{FF2B5EF4-FFF2-40B4-BE49-F238E27FC236}">
                  <a16:creationId xmlns:a16="http://schemas.microsoft.com/office/drawing/2014/main" id="{54DFCEE5-B6F0-457D-BF90-94F17FDE4041}"/>
                </a:ext>
              </a:extLst>
            </p:cNvPr>
            <p:cNvPicPr>
              <a:picLocks noChangeAspect="1"/>
            </p:cNvPicPr>
            <p:nvPr/>
          </p:nvPicPr>
          <p:blipFill>
            <a:blip r:embed="rId4"/>
            <a:stretch>
              <a:fillRect/>
            </a:stretch>
          </p:blipFill>
          <p:spPr>
            <a:xfrm>
              <a:off x="3827892" y="265599"/>
              <a:ext cx="846375" cy="846375"/>
            </a:xfrm>
            <a:prstGeom prst="rect">
              <a:avLst/>
            </a:prstGeom>
          </p:spPr>
        </p:pic>
        <p:sp>
          <p:nvSpPr>
            <p:cNvPr id="14" name="Arrow: Right 13">
              <a:extLst>
                <a:ext uri="{FF2B5EF4-FFF2-40B4-BE49-F238E27FC236}">
                  <a16:creationId xmlns:a16="http://schemas.microsoft.com/office/drawing/2014/main" id="{6E49C6F9-6A21-4783-B7EC-14C5A164AB2A}"/>
                </a:ext>
              </a:extLst>
            </p:cNvPr>
            <p:cNvSpPr/>
            <p:nvPr/>
          </p:nvSpPr>
          <p:spPr>
            <a:xfrm>
              <a:off x="5299623" y="337804"/>
              <a:ext cx="1182313" cy="6639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GB" sz="1000" dirty="0"/>
                <a:t>Module 02</a:t>
              </a:r>
            </a:p>
          </p:txBody>
        </p:sp>
        <p:sp>
          <p:nvSpPr>
            <p:cNvPr id="19" name="TextBox 18">
              <a:extLst>
                <a:ext uri="{FF2B5EF4-FFF2-40B4-BE49-F238E27FC236}">
                  <a16:creationId xmlns:a16="http://schemas.microsoft.com/office/drawing/2014/main" id="{895DB37B-58DD-442C-9D63-F1A748AB1CBF}"/>
                </a:ext>
              </a:extLst>
            </p:cNvPr>
            <p:cNvSpPr txBox="1"/>
            <p:nvPr/>
          </p:nvSpPr>
          <p:spPr>
            <a:xfrm>
              <a:off x="6694916" y="231587"/>
              <a:ext cx="914400" cy="914400"/>
            </a:xfrm>
            <a:prstGeom prst="rect">
              <a:avLst/>
            </a:prstGeom>
          </p:spPr>
          <p:txBody>
            <a:bodyPr vert="horz" wrap="none" lIns="91440" tIns="91440" rIns="91440" bIns="91440" rtlCol="0" anchor="t">
              <a:noAutofit/>
            </a:bodyPr>
            <a:lstStyle/>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need a </a:t>
              </a:r>
              <a:r>
                <a:rPr lang="en-GB" sz="1000" b="1" dirty="0">
                  <a:latin typeface="Segoe UI" pitchFamily="34" charset="0"/>
                  <a:ea typeface="Segoe UI" pitchFamily="34" charset="0"/>
                  <a:cs typeface="Segoe UI" pitchFamily="34" charset="0"/>
                </a:rPr>
                <a:t>low cost, high throughput </a:t>
              </a:r>
              <a:r>
                <a:rPr lang="en-GB" sz="1000" dirty="0">
                  <a:latin typeface="Segoe UI" pitchFamily="34" charset="0"/>
                  <a:ea typeface="Segoe UI" pitchFamily="34" charset="0"/>
                  <a:cs typeface="Segoe UI" pitchFamily="34" charset="0"/>
                </a:rPr>
                <a:t>data store.</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need to store </a:t>
              </a:r>
              <a:r>
                <a:rPr lang="en-GB" sz="1000" b="1" dirty="0">
                  <a:latin typeface="Segoe UI" pitchFamily="34" charset="0"/>
                  <a:ea typeface="Segoe UI" pitchFamily="34" charset="0"/>
                  <a:cs typeface="Segoe UI" pitchFamily="34" charset="0"/>
                </a:rPr>
                <a:t>No-SQL</a:t>
              </a:r>
              <a:r>
                <a:rPr lang="en-GB" sz="1000" dirty="0">
                  <a:latin typeface="Segoe UI" pitchFamily="34" charset="0"/>
                  <a:ea typeface="Segoe UI" pitchFamily="34" charset="0"/>
                  <a:cs typeface="Segoe UI" pitchFamily="34" charset="0"/>
                </a:rPr>
                <a:t> data.</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a:t>
              </a:r>
              <a:r>
                <a:rPr lang="en-GB" sz="1000" b="1" dirty="0">
                  <a:latin typeface="Segoe UI" pitchFamily="34" charset="0"/>
                  <a:ea typeface="Segoe UI" pitchFamily="34" charset="0"/>
                  <a:cs typeface="Segoe UI" pitchFamily="34" charset="0"/>
                </a:rPr>
                <a:t>do not need to query </a:t>
              </a:r>
              <a:r>
                <a:rPr lang="en-GB" sz="1000" dirty="0">
                  <a:latin typeface="Segoe UI" pitchFamily="34" charset="0"/>
                  <a:ea typeface="Segoe UI" pitchFamily="34" charset="0"/>
                  <a:cs typeface="Segoe UI" pitchFamily="34" charset="0"/>
                </a:rPr>
                <a:t>the data directly. </a:t>
              </a:r>
              <a:r>
                <a:rPr lang="en-GB" sz="1000" b="1" dirty="0">
                  <a:latin typeface="Segoe UI" pitchFamily="34" charset="0"/>
                  <a:ea typeface="Segoe UI" pitchFamily="34" charset="0"/>
                  <a:cs typeface="Segoe UI" pitchFamily="34" charset="0"/>
                </a:rPr>
                <a:t>No ad hoc query </a:t>
              </a:r>
              <a:r>
                <a:rPr lang="en-GB" sz="1000" dirty="0">
                  <a:latin typeface="Segoe UI" pitchFamily="34" charset="0"/>
                  <a:ea typeface="Segoe UI" pitchFamily="34" charset="0"/>
                  <a:cs typeface="Segoe UI" pitchFamily="34" charset="0"/>
                </a:rPr>
                <a:t>support.</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Suits the storage of archive or </a:t>
              </a:r>
              <a:r>
                <a:rPr lang="en-GB" sz="1000" b="1" dirty="0">
                  <a:latin typeface="Segoe UI" pitchFamily="34" charset="0"/>
                  <a:ea typeface="Segoe UI" pitchFamily="34" charset="0"/>
                  <a:cs typeface="Segoe UI" pitchFamily="34" charset="0"/>
                </a:rPr>
                <a:t>relatively</a:t>
              </a:r>
              <a:r>
                <a:rPr lang="en-GB" sz="1000" dirty="0">
                  <a:latin typeface="Segoe UI" pitchFamily="34" charset="0"/>
                  <a:ea typeface="Segoe UI" pitchFamily="34" charset="0"/>
                  <a:cs typeface="Segoe UI" pitchFamily="34" charset="0"/>
                </a:rPr>
                <a:t> </a:t>
              </a:r>
              <a:r>
                <a:rPr lang="en-GB" sz="1000" b="1" dirty="0">
                  <a:latin typeface="Segoe UI" pitchFamily="34" charset="0"/>
                  <a:ea typeface="Segoe UI" pitchFamily="34" charset="0"/>
                  <a:cs typeface="Segoe UI" pitchFamily="34" charset="0"/>
                </a:rPr>
                <a:t>static data.</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Suits acting as a </a:t>
              </a:r>
              <a:r>
                <a:rPr lang="en-GB" sz="1000" b="1" dirty="0">
                  <a:latin typeface="Segoe UI" pitchFamily="34" charset="0"/>
                  <a:ea typeface="Segoe UI" pitchFamily="34" charset="0"/>
                  <a:cs typeface="Segoe UI" pitchFamily="34" charset="0"/>
                </a:rPr>
                <a:t>HDInsight Hadoop </a:t>
              </a:r>
              <a:r>
                <a:rPr lang="en-GB" sz="1000" dirty="0">
                  <a:latin typeface="Segoe UI" pitchFamily="34" charset="0"/>
                  <a:ea typeface="Segoe UI" pitchFamily="34" charset="0"/>
                  <a:cs typeface="Segoe UI" pitchFamily="34" charset="0"/>
                </a:rPr>
                <a:t>data store.</a:t>
              </a: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p:txBody>
        </p:sp>
      </p:grpSp>
      <p:grpSp>
        <p:nvGrpSpPr>
          <p:cNvPr id="40" name="Group 39" descr="On the left is the Data Lake Store icon, in the center is an arrow that states module 2 and on the right is a 5 bullet point list that outlines the benefits of Data Lake Store.">
            <a:extLst>
              <a:ext uri="{FF2B5EF4-FFF2-40B4-BE49-F238E27FC236}">
                <a16:creationId xmlns:a16="http://schemas.microsoft.com/office/drawing/2014/main" id="{28359D4A-C09D-4C40-895D-841EA82B2E06}"/>
              </a:ext>
            </a:extLst>
          </p:cNvPr>
          <p:cNvGrpSpPr/>
          <p:nvPr/>
        </p:nvGrpSpPr>
        <p:grpSpPr>
          <a:xfrm>
            <a:off x="3860934" y="1316096"/>
            <a:ext cx="3760319" cy="914400"/>
            <a:chOff x="3860934" y="1316096"/>
            <a:chExt cx="3760319" cy="914400"/>
          </a:xfrm>
        </p:grpSpPr>
        <p:pic>
          <p:nvPicPr>
            <p:cNvPr id="6" name="Picture 5" descr="A close up of a sign&#10;&#10;Description automatically generated">
              <a:extLst>
                <a:ext uri="{FF2B5EF4-FFF2-40B4-BE49-F238E27FC236}">
                  <a16:creationId xmlns:a16="http://schemas.microsoft.com/office/drawing/2014/main" id="{50028B76-410B-4EEF-A679-1BF932906155}"/>
                </a:ext>
              </a:extLst>
            </p:cNvPr>
            <p:cNvPicPr>
              <a:picLocks noChangeAspect="1"/>
            </p:cNvPicPr>
            <p:nvPr/>
          </p:nvPicPr>
          <p:blipFill>
            <a:blip r:embed="rId5"/>
            <a:stretch>
              <a:fillRect/>
            </a:stretch>
          </p:blipFill>
          <p:spPr>
            <a:xfrm>
              <a:off x="3860934" y="1380392"/>
              <a:ext cx="780290" cy="780290"/>
            </a:xfrm>
            <a:prstGeom prst="rect">
              <a:avLst/>
            </a:prstGeom>
          </p:spPr>
        </p:pic>
        <p:sp>
          <p:nvSpPr>
            <p:cNvPr id="20" name="TextBox 19">
              <a:extLst>
                <a:ext uri="{FF2B5EF4-FFF2-40B4-BE49-F238E27FC236}">
                  <a16:creationId xmlns:a16="http://schemas.microsoft.com/office/drawing/2014/main" id="{A40EBB17-DDE1-422A-8EE9-A034E5DC50BF}"/>
                </a:ext>
              </a:extLst>
            </p:cNvPr>
            <p:cNvSpPr txBox="1"/>
            <p:nvPr/>
          </p:nvSpPr>
          <p:spPr>
            <a:xfrm>
              <a:off x="6706853" y="1316096"/>
              <a:ext cx="914400" cy="914400"/>
            </a:xfrm>
            <a:prstGeom prst="rect">
              <a:avLst/>
            </a:prstGeom>
          </p:spPr>
          <p:txBody>
            <a:bodyPr vert="horz" wrap="none" lIns="91440" tIns="91440" rIns="91440" bIns="91440" rtlCol="0" anchor="t">
              <a:noAutofit/>
            </a:bodyPr>
            <a:lstStyle/>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need a </a:t>
              </a:r>
              <a:r>
                <a:rPr lang="en-GB" sz="1000" b="1" dirty="0">
                  <a:latin typeface="Segoe UI" pitchFamily="34" charset="0"/>
                  <a:ea typeface="Segoe UI" pitchFamily="34" charset="0"/>
                  <a:cs typeface="Segoe UI" pitchFamily="34" charset="0"/>
                </a:rPr>
                <a:t>low cost, high throughput </a:t>
              </a:r>
              <a:r>
                <a:rPr lang="en-GB" sz="1000" dirty="0">
                  <a:latin typeface="Segoe UI" pitchFamily="34" charset="0"/>
                  <a:ea typeface="Segoe UI" pitchFamily="34" charset="0"/>
                  <a:cs typeface="Segoe UI" pitchFamily="34" charset="0"/>
                </a:rPr>
                <a:t>data store.</a:t>
              </a:r>
            </a:p>
            <a:p>
              <a:pPr marL="171450" indent="-171450">
                <a:buFont typeface="Wingdings" pitchFamily="2" charset="2"/>
                <a:buChar char="§"/>
              </a:pPr>
              <a:r>
                <a:rPr lang="en-GB" sz="1000" b="1" dirty="0">
                  <a:latin typeface="Segoe UI" pitchFamily="34" charset="0"/>
                  <a:ea typeface="Segoe UI" pitchFamily="34" charset="0"/>
                  <a:cs typeface="Segoe UI" pitchFamily="34" charset="0"/>
                </a:rPr>
                <a:t>Unlimited storage </a:t>
              </a:r>
              <a:r>
                <a:rPr lang="en-GB" sz="1000" dirty="0">
                  <a:latin typeface="Segoe UI" pitchFamily="34" charset="0"/>
                  <a:ea typeface="Segoe UI" pitchFamily="34" charset="0"/>
                  <a:cs typeface="Segoe UI" pitchFamily="34" charset="0"/>
                </a:rPr>
                <a:t>for</a:t>
              </a:r>
              <a:r>
                <a:rPr lang="en-GB" sz="1000" b="1" dirty="0">
                  <a:latin typeface="Segoe UI" pitchFamily="34" charset="0"/>
                  <a:ea typeface="Segoe UI" pitchFamily="34" charset="0"/>
                  <a:cs typeface="Segoe UI" pitchFamily="34" charset="0"/>
                </a:rPr>
                <a:t> No-SQL</a:t>
              </a:r>
              <a:r>
                <a:rPr lang="en-GB" sz="1000" dirty="0">
                  <a:latin typeface="Segoe UI" pitchFamily="34" charset="0"/>
                  <a:ea typeface="Segoe UI" pitchFamily="34" charset="0"/>
                  <a:cs typeface="Segoe UI" pitchFamily="34" charset="0"/>
                </a:rPr>
                <a:t> data</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a:t>
              </a:r>
              <a:r>
                <a:rPr lang="en-GB" sz="1000" b="1" dirty="0">
                  <a:latin typeface="Segoe UI" pitchFamily="34" charset="0"/>
                  <a:ea typeface="Segoe UI" pitchFamily="34" charset="0"/>
                  <a:cs typeface="Segoe UI" pitchFamily="34" charset="0"/>
                </a:rPr>
                <a:t>do not need to query </a:t>
              </a:r>
              <a:r>
                <a:rPr lang="en-GB" sz="1000" dirty="0">
                  <a:latin typeface="Segoe UI" pitchFamily="34" charset="0"/>
                  <a:ea typeface="Segoe UI" pitchFamily="34" charset="0"/>
                  <a:cs typeface="Segoe UI" pitchFamily="34" charset="0"/>
                </a:rPr>
                <a:t>the data directly. </a:t>
              </a:r>
              <a:r>
                <a:rPr lang="en-GB" sz="1000" b="1" dirty="0">
                  <a:latin typeface="Segoe UI" pitchFamily="34" charset="0"/>
                  <a:ea typeface="Segoe UI" pitchFamily="34" charset="0"/>
                  <a:cs typeface="Segoe UI" pitchFamily="34" charset="0"/>
                </a:rPr>
                <a:t>No ad hoc query </a:t>
              </a:r>
              <a:r>
                <a:rPr lang="en-GB" sz="1000" dirty="0">
                  <a:latin typeface="Segoe UI" pitchFamily="34" charset="0"/>
                  <a:ea typeface="Segoe UI" pitchFamily="34" charset="0"/>
                  <a:cs typeface="Segoe UI" pitchFamily="34" charset="0"/>
                </a:rPr>
                <a:t>support.</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Suits the storage of archive or </a:t>
              </a:r>
              <a:r>
                <a:rPr lang="en-GB" sz="1000" b="1" dirty="0">
                  <a:latin typeface="Segoe UI" pitchFamily="34" charset="0"/>
                  <a:ea typeface="Segoe UI" pitchFamily="34" charset="0"/>
                  <a:cs typeface="Segoe UI" pitchFamily="34" charset="0"/>
                </a:rPr>
                <a:t>relatively</a:t>
              </a:r>
              <a:r>
                <a:rPr lang="en-GB" sz="1000" dirty="0">
                  <a:latin typeface="Segoe UI" pitchFamily="34" charset="0"/>
                  <a:ea typeface="Segoe UI" pitchFamily="34" charset="0"/>
                  <a:cs typeface="Segoe UI" pitchFamily="34" charset="0"/>
                </a:rPr>
                <a:t> </a:t>
              </a:r>
              <a:r>
                <a:rPr lang="en-GB" sz="1000" b="1" dirty="0">
                  <a:latin typeface="Segoe UI" pitchFamily="34" charset="0"/>
                  <a:ea typeface="Segoe UI" pitchFamily="34" charset="0"/>
                  <a:cs typeface="Segoe UI" pitchFamily="34" charset="0"/>
                </a:rPr>
                <a:t>static data.</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Suits acting as a </a:t>
              </a:r>
              <a:r>
                <a:rPr lang="en-GB" sz="1000" b="1" dirty="0">
                  <a:latin typeface="Segoe UI" pitchFamily="34" charset="0"/>
                  <a:ea typeface="Segoe UI" pitchFamily="34" charset="0"/>
                  <a:cs typeface="Segoe UI" pitchFamily="34" charset="0"/>
                </a:rPr>
                <a:t>Databricks</a:t>
              </a:r>
              <a:r>
                <a:rPr lang="en-GB" sz="1000" dirty="0">
                  <a:latin typeface="Segoe UI" pitchFamily="34" charset="0"/>
                  <a:ea typeface="Segoe UI" pitchFamily="34" charset="0"/>
                  <a:cs typeface="Segoe UI" pitchFamily="34" charset="0"/>
                </a:rPr>
                <a:t> , </a:t>
              </a:r>
              <a:r>
                <a:rPr lang="en-GB" sz="1000" b="1" dirty="0">
                  <a:latin typeface="Segoe UI" pitchFamily="34" charset="0"/>
                  <a:ea typeface="Segoe UI" pitchFamily="34" charset="0"/>
                  <a:cs typeface="Segoe UI" pitchFamily="34" charset="0"/>
                </a:rPr>
                <a:t>HDInsight </a:t>
              </a:r>
              <a:r>
                <a:rPr lang="en-GB" sz="1000" dirty="0">
                  <a:latin typeface="Segoe UI" pitchFamily="34" charset="0"/>
                  <a:ea typeface="Segoe UI" pitchFamily="34" charset="0"/>
                  <a:cs typeface="Segoe UI" pitchFamily="34" charset="0"/>
                </a:rPr>
                <a:t>and</a:t>
              </a:r>
              <a:r>
                <a:rPr lang="en-GB" sz="1000" b="1" dirty="0">
                  <a:latin typeface="Segoe UI" pitchFamily="34" charset="0"/>
                  <a:ea typeface="Segoe UI" pitchFamily="34" charset="0"/>
                  <a:cs typeface="Segoe UI" pitchFamily="34" charset="0"/>
                </a:rPr>
                <a:t> IoT </a:t>
              </a:r>
              <a:r>
                <a:rPr lang="en-GB" sz="1000" dirty="0">
                  <a:latin typeface="Segoe UI" pitchFamily="34" charset="0"/>
                  <a:ea typeface="Segoe UI" pitchFamily="34" charset="0"/>
                  <a:cs typeface="Segoe UI" pitchFamily="34" charset="0"/>
                </a:rPr>
                <a:t>data store.</a:t>
              </a: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Lst>
            </p:cNvPr>
            <p:cNvSpPr/>
            <p:nvPr/>
          </p:nvSpPr>
          <p:spPr>
            <a:xfrm>
              <a:off x="5299623" y="1438558"/>
              <a:ext cx="1182313" cy="6639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GB" sz="1000" dirty="0"/>
                <a:t>Module 02</a:t>
              </a:r>
            </a:p>
          </p:txBody>
        </p:sp>
      </p:grpSp>
      <p:grpSp>
        <p:nvGrpSpPr>
          <p:cNvPr id="41" name="Group 40" descr="On the left is the Azure Databricks icon, in the center is an arrow that states module 3 and on the right is a 5 bullet point list that outlines the benefits of Azure Databricks">
            <a:extLst>
              <a:ext uri="{FF2B5EF4-FFF2-40B4-BE49-F238E27FC236}">
                <a16:creationId xmlns:a16="http://schemas.microsoft.com/office/drawing/2014/main" id="{CD785843-D6C4-4F3F-82B0-22AE39B13780}"/>
              </a:ext>
            </a:extLst>
          </p:cNvPr>
          <p:cNvGrpSpPr/>
          <p:nvPr/>
        </p:nvGrpSpPr>
        <p:grpSpPr>
          <a:xfrm>
            <a:off x="3503412" y="2400605"/>
            <a:ext cx="4117841" cy="914400"/>
            <a:chOff x="3503412" y="2400605"/>
            <a:chExt cx="4117841" cy="914400"/>
          </a:xfrm>
        </p:grpSpPr>
        <p:pic>
          <p:nvPicPr>
            <p:cNvPr id="25" name="Picture 24" descr="A picture containing clipart&#10;&#10;Description automatically generated">
              <a:extLst>
                <a:ext uri="{FF2B5EF4-FFF2-40B4-BE49-F238E27FC236}">
                  <a16:creationId xmlns:a16="http://schemas.microsoft.com/office/drawing/2014/main" id="{AB011A52-8076-47C1-AF47-3EBF3D181D88}"/>
                </a:ext>
              </a:extLst>
            </p:cNvPr>
            <p:cNvPicPr>
              <a:picLocks noChangeAspect="1"/>
            </p:cNvPicPr>
            <p:nvPr/>
          </p:nvPicPr>
          <p:blipFill>
            <a:blip r:embed="rId6"/>
            <a:stretch>
              <a:fillRect/>
            </a:stretch>
          </p:blipFill>
          <p:spPr>
            <a:xfrm>
              <a:off x="3503412" y="2465870"/>
              <a:ext cx="1495334" cy="783870"/>
            </a:xfrm>
            <a:prstGeom prst="rect">
              <a:avLst/>
            </a:prstGeom>
          </p:spPr>
        </p:pic>
        <p:sp>
          <p:nvSpPr>
            <p:cNvPr id="27" name="TextBox 26">
              <a:extLst>
                <a:ext uri="{FF2B5EF4-FFF2-40B4-BE49-F238E27FC236}">
                  <a16:creationId xmlns:a16="http://schemas.microsoft.com/office/drawing/2014/main" id="{7D1F6ADB-66B5-48D3-8FC6-0779B34ED28F}"/>
                </a:ext>
              </a:extLst>
            </p:cNvPr>
            <p:cNvSpPr txBox="1"/>
            <p:nvPr/>
          </p:nvSpPr>
          <p:spPr>
            <a:xfrm>
              <a:off x="6706853" y="2400605"/>
              <a:ext cx="914400" cy="914400"/>
            </a:xfrm>
            <a:prstGeom prst="rect">
              <a:avLst/>
            </a:prstGeom>
          </p:spPr>
          <p:txBody>
            <a:bodyPr vert="horz" wrap="none" lIns="91440" tIns="91440" rIns="91440" bIns="91440" rtlCol="0" anchor="t">
              <a:noAutofit/>
            </a:bodyPr>
            <a:lstStyle/>
            <a:p>
              <a:pPr marL="171450" indent="-171450">
                <a:buFont typeface="Wingdings" pitchFamily="2" charset="2"/>
                <a:buChar char="§"/>
              </a:pPr>
              <a:r>
                <a:rPr lang="en-GB" sz="1000" b="1" dirty="0">
                  <a:latin typeface="Segoe UI" pitchFamily="34" charset="0"/>
                  <a:ea typeface="Segoe UI" pitchFamily="34" charset="0"/>
                  <a:cs typeface="Segoe UI" pitchFamily="34" charset="0"/>
                </a:rPr>
                <a:t>Eases the deployment </a:t>
              </a:r>
              <a:r>
                <a:rPr lang="en-GB" sz="1000" dirty="0">
                  <a:latin typeface="Segoe UI" pitchFamily="34" charset="0"/>
                  <a:ea typeface="Segoe UI" pitchFamily="34" charset="0"/>
                  <a:cs typeface="Segoe UI" pitchFamily="34" charset="0"/>
                </a:rPr>
                <a:t>of a Spark based cluster.</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Enables the </a:t>
              </a:r>
              <a:r>
                <a:rPr lang="en-GB" sz="1000" b="1" dirty="0">
                  <a:latin typeface="Segoe UI" pitchFamily="34" charset="0"/>
                  <a:ea typeface="Segoe UI" pitchFamily="34" charset="0"/>
                  <a:cs typeface="Segoe UI" pitchFamily="34" charset="0"/>
                </a:rPr>
                <a:t>fastest processing </a:t>
              </a:r>
              <a:r>
                <a:rPr lang="en-GB" sz="1000" dirty="0">
                  <a:latin typeface="Segoe UI" pitchFamily="34" charset="0"/>
                  <a:ea typeface="Segoe UI" pitchFamily="34" charset="0"/>
                  <a:cs typeface="Segoe UI" pitchFamily="34" charset="0"/>
                </a:rPr>
                <a:t>of Machine Learning solutions.</a:t>
              </a:r>
            </a:p>
            <a:p>
              <a:pPr marL="171450" indent="-171450">
                <a:buFont typeface="Wingdings" pitchFamily="2" charset="2"/>
                <a:buChar char="§"/>
              </a:pPr>
              <a:r>
                <a:rPr lang="en-GB" sz="1000" b="1" dirty="0">
                  <a:latin typeface="Segoe UI" pitchFamily="34" charset="0"/>
                  <a:ea typeface="Segoe UI" pitchFamily="34" charset="0"/>
                  <a:cs typeface="Segoe UI" pitchFamily="34" charset="0"/>
                </a:rPr>
                <a:t>Enables collaboration </a:t>
              </a:r>
              <a:r>
                <a:rPr lang="en-GB" sz="1000" dirty="0">
                  <a:latin typeface="Segoe UI" pitchFamily="34" charset="0"/>
                  <a:ea typeface="Segoe UI" pitchFamily="34" charset="0"/>
                  <a:cs typeface="Segoe UI" pitchFamily="34" charset="0"/>
                </a:rPr>
                <a:t>between data engineers and data scientists.</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Provides </a:t>
              </a:r>
              <a:r>
                <a:rPr lang="en-GB" sz="1000" b="1" dirty="0">
                  <a:latin typeface="Segoe UI" pitchFamily="34" charset="0"/>
                  <a:ea typeface="Segoe UI" pitchFamily="34" charset="0"/>
                  <a:cs typeface="Segoe UI" pitchFamily="34" charset="0"/>
                </a:rPr>
                <a:t>tight enterprise security integration </a:t>
              </a:r>
              <a:r>
                <a:rPr lang="en-GB" sz="1000" dirty="0">
                  <a:latin typeface="Segoe UI" pitchFamily="34" charset="0"/>
                  <a:ea typeface="Segoe UI" pitchFamily="34" charset="0"/>
                  <a:cs typeface="Segoe UI" pitchFamily="34" charset="0"/>
                </a:rPr>
                <a:t>with Azure Active Directory</a:t>
              </a:r>
            </a:p>
            <a:p>
              <a:pPr marL="171450" indent="-171450">
                <a:buFont typeface="Wingdings" pitchFamily="2" charset="2"/>
                <a:buChar char="§"/>
              </a:pPr>
              <a:r>
                <a:rPr lang="en-GB" sz="1000" b="1" dirty="0">
                  <a:latin typeface="Segoe UI" pitchFamily="34" charset="0"/>
                  <a:ea typeface="Segoe UI" pitchFamily="34" charset="0"/>
                  <a:cs typeface="Segoe UI" pitchFamily="34" charset="0"/>
                </a:rPr>
                <a:t>Integration with other Azure Services </a:t>
              </a:r>
              <a:r>
                <a:rPr lang="en-GB" sz="1000" dirty="0">
                  <a:latin typeface="Segoe UI" pitchFamily="34" charset="0"/>
                  <a:ea typeface="Segoe UI" pitchFamily="34" charset="0"/>
                  <a:cs typeface="Segoe UI" pitchFamily="34" charset="0"/>
                </a:rPr>
                <a:t>and </a:t>
              </a:r>
              <a:r>
                <a:rPr lang="en-GB" sz="1000" b="1" dirty="0">
                  <a:latin typeface="Segoe UI" pitchFamily="34" charset="0"/>
                  <a:ea typeface="Segoe UI" pitchFamily="34" charset="0"/>
                  <a:cs typeface="Segoe UI" pitchFamily="34" charset="0"/>
                </a:rPr>
                <a:t>Power BI.</a:t>
              </a: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Lst>
            </p:cNvPr>
            <p:cNvSpPr/>
            <p:nvPr/>
          </p:nvSpPr>
          <p:spPr>
            <a:xfrm>
              <a:off x="5303787" y="2574257"/>
              <a:ext cx="1182313" cy="6639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GB" sz="1000" dirty="0"/>
                <a:t>Module 03</a:t>
              </a:r>
            </a:p>
          </p:txBody>
        </p:sp>
      </p:grpSp>
      <p:grpSp>
        <p:nvGrpSpPr>
          <p:cNvPr id="42" name="Group 41" descr="On the left is the Azure Cosmos DB icon, in the center is an arrow that states module 4 and on the right is a 5 bullet point list that outlines the benefits of Azure Cosmos DB">
            <a:extLst>
              <a:ext uri="{FF2B5EF4-FFF2-40B4-BE49-F238E27FC236}">
                <a16:creationId xmlns:a16="http://schemas.microsoft.com/office/drawing/2014/main" id="{5E5AF97A-3458-4BB5-B1EF-B1A64957D300}"/>
              </a:ext>
            </a:extLst>
          </p:cNvPr>
          <p:cNvGrpSpPr/>
          <p:nvPr/>
        </p:nvGrpSpPr>
        <p:grpSpPr>
          <a:xfrm>
            <a:off x="3525069" y="3485114"/>
            <a:ext cx="4096184" cy="914400"/>
            <a:chOff x="3525069" y="3485114"/>
            <a:chExt cx="4096184" cy="914400"/>
          </a:xfrm>
        </p:grpSpPr>
        <p:pic>
          <p:nvPicPr>
            <p:cNvPr id="9" name="Picture 8" descr="A picture containing clipart&#10;&#10;Description automatically generated">
              <a:extLst>
                <a:ext uri="{FF2B5EF4-FFF2-40B4-BE49-F238E27FC236}">
                  <a16:creationId xmlns:a16="http://schemas.microsoft.com/office/drawing/2014/main" id="{22BAFDB4-CCFC-4C40-AD26-5820DC664828}"/>
                </a:ext>
              </a:extLst>
            </p:cNvPr>
            <p:cNvPicPr>
              <a:picLocks noChangeAspect="1"/>
            </p:cNvPicPr>
            <p:nvPr/>
          </p:nvPicPr>
          <p:blipFill>
            <a:blip r:embed="rId7"/>
            <a:stretch>
              <a:fillRect/>
            </a:stretch>
          </p:blipFill>
          <p:spPr>
            <a:xfrm>
              <a:off x="3525069" y="3536146"/>
              <a:ext cx="1549637" cy="812336"/>
            </a:xfrm>
            <a:prstGeom prst="rect">
              <a:avLst/>
            </a:prstGeom>
          </p:spPr>
        </p:pic>
        <p:sp>
          <p:nvSpPr>
            <p:cNvPr id="21" name="TextBox 20">
              <a:extLst>
                <a:ext uri="{FF2B5EF4-FFF2-40B4-BE49-F238E27FC236}">
                  <a16:creationId xmlns:a16="http://schemas.microsoft.com/office/drawing/2014/main" id="{E7E27F93-190E-4B06-9C65-674D95B1DD6D}"/>
                </a:ext>
              </a:extLst>
            </p:cNvPr>
            <p:cNvSpPr txBox="1"/>
            <p:nvPr/>
          </p:nvSpPr>
          <p:spPr>
            <a:xfrm>
              <a:off x="6706853" y="3485114"/>
              <a:ext cx="914400" cy="914400"/>
            </a:xfrm>
            <a:prstGeom prst="rect">
              <a:avLst/>
            </a:prstGeom>
          </p:spPr>
          <p:txBody>
            <a:bodyPr vert="horz" wrap="none" lIns="91440" tIns="91440" rIns="91440" bIns="91440" rtlCol="0" anchor="t">
              <a:noAutofit/>
            </a:bodyPr>
            <a:lstStyle/>
            <a:p>
              <a:pPr marL="171450" indent="-171450">
                <a:buFont typeface="Wingdings" pitchFamily="2" charset="2"/>
                <a:buChar char="§"/>
              </a:pPr>
              <a:r>
                <a:rPr lang="en-GB" sz="1000" dirty="0">
                  <a:latin typeface="Segoe UI" pitchFamily="34" charset="0"/>
                  <a:ea typeface="Segoe UI" pitchFamily="34" charset="0"/>
                  <a:cs typeface="Segoe UI" pitchFamily="34" charset="0"/>
                </a:rPr>
                <a:t>Provides </a:t>
              </a:r>
              <a:r>
                <a:rPr lang="en-GB" sz="1000" b="1" dirty="0">
                  <a:latin typeface="Segoe UI" pitchFamily="34" charset="0"/>
                  <a:ea typeface="Segoe UI" pitchFamily="34" charset="0"/>
                  <a:cs typeface="Segoe UI" pitchFamily="34" charset="0"/>
                </a:rPr>
                <a:t>global distribution </a:t>
              </a:r>
              <a:r>
                <a:rPr lang="en-GB" sz="1000" dirty="0">
                  <a:latin typeface="Segoe UI" pitchFamily="34" charset="0"/>
                  <a:ea typeface="Segoe UI" pitchFamily="34" charset="0"/>
                  <a:cs typeface="Segoe UI" pitchFamily="34" charset="0"/>
                </a:rPr>
                <a:t>for both structured and unstructured data stores.</a:t>
              </a:r>
            </a:p>
            <a:p>
              <a:pPr marL="171450" indent="-171450">
                <a:buFont typeface="Wingdings" pitchFamily="2" charset="2"/>
                <a:buChar char="§"/>
              </a:pPr>
              <a:r>
                <a:rPr lang="en-GB" sz="1000" b="1" dirty="0">
                  <a:latin typeface="Segoe UI" pitchFamily="34" charset="0"/>
                  <a:ea typeface="Segoe UI" pitchFamily="34" charset="0"/>
                  <a:cs typeface="Segoe UI" pitchFamily="34" charset="0"/>
                </a:rPr>
                <a:t>Millisecond query response </a:t>
              </a:r>
              <a:r>
                <a:rPr lang="en-GB" sz="1000" dirty="0">
                  <a:latin typeface="Segoe UI" pitchFamily="34" charset="0"/>
                  <a:ea typeface="Segoe UI" pitchFamily="34" charset="0"/>
                  <a:cs typeface="Segoe UI" pitchFamily="34" charset="0"/>
                </a:rPr>
                <a:t>time.</a:t>
              </a:r>
            </a:p>
            <a:p>
              <a:pPr marL="171450" indent="-171450">
                <a:buFont typeface="Wingdings" pitchFamily="2" charset="2"/>
                <a:buChar char="§"/>
              </a:pPr>
              <a:r>
                <a:rPr lang="en-GB" sz="1000" b="1" dirty="0">
                  <a:latin typeface="Segoe UI" pitchFamily="34" charset="0"/>
                  <a:ea typeface="Segoe UI" pitchFamily="34" charset="0"/>
                  <a:cs typeface="Segoe UI" pitchFamily="34" charset="0"/>
                </a:rPr>
                <a:t>99.999% availability </a:t>
              </a:r>
              <a:r>
                <a:rPr lang="en-GB" sz="1000" dirty="0">
                  <a:latin typeface="Segoe UI" pitchFamily="34" charset="0"/>
                  <a:ea typeface="Segoe UI" pitchFamily="34" charset="0"/>
                  <a:cs typeface="Segoe UI" pitchFamily="34" charset="0"/>
                </a:rPr>
                <a:t>of data.</a:t>
              </a:r>
            </a:p>
            <a:p>
              <a:pPr marL="171450" indent="-171450">
                <a:buFont typeface="Wingdings" pitchFamily="2" charset="2"/>
                <a:buChar char="§"/>
              </a:pPr>
              <a:r>
                <a:rPr lang="en-GB" sz="1000" b="1" dirty="0">
                  <a:latin typeface="Segoe UI" pitchFamily="34" charset="0"/>
                  <a:ea typeface="Segoe UI" pitchFamily="34" charset="0"/>
                  <a:cs typeface="Segoe UI" pitchFamily="34" charset="0"/>
                </a:rPr>
                <a:t>Worldwide elastic scale </a:t>
              </a:r>
              <a:r>
                <a:rPr lang="en-GB" sz="1000" dirty="0">
                  <a:latin typeface="Segoe UI" pitchFamily="34" charset="0"/>
                  <a:ea typeface="Segoe UI" pitchFamily="34" charset="0"/>
                  <a:cs typeface="Segoe UI" pitchFamily="34" charset="0"/>
                </a:rPr>
                <a:t>of both the storage and throughput</a:t>
              </a:r>
              <a:endParaRPr lang="en-GB" sz="1000" b="1" dirty="0">
                <a:latin typeface="Segoe UI" pitchFamily="34" charset="0"/>
                <a:ea typeface="Segoe UI" pitchFamily="34" charset="0"/>
                <a:cs typeface="Segoe UI" pitchFamily="34" charset="0"/>
              </a:endParaRPr>
            </a:p>
            <a:p>
              <a:pPr marL="171450" indent="-171450">
                <a:buFont typeface="Wingdings" pitchFamily="2" charset="2"/>
                <a:buChar char="§"/>
              </a:pPr>
              <a:r>
                <a:rPr lang="en-GB" sz="1000" b="1" dirty="0">
                  <a:latin typeface="Segoe UI" pitchFamily="34" charset="0"/>
                  <a:ea typeface="Segoe UI" pitchFamily="34" charset="0"/>
                  <a:cs typeface="Segoe UI" pitchFamily="34" charset="0"/>
                </a:rPr>
                <a:t>Multiple consistency levels</a:t>
              </a:r>
              <a:r>
                <a:rPr lang="en-GB" sz="1000" dirty="0">
                  <a:latin typeface="Segoe UI" pitchFamily="34" charset="0"/>
                  <a:ea typeface="Segoe UI" pitchFamily="34" charset="0"/>
                  <a:cs typeface="Segoe UI" pitchFamily="34" charset="0"/>
                </a:rPr>
                <a:t> to control data integrity with concurrency</a:t>
              </a: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Lst>
            </p:cNvPr>
            <p:cNvSpPr/>
            <p:nvPr/>
          </p:nvSpPr>
          <p:spPr>
            <a:xfrm>
              <a:off x="5299623" y="3622687"/>
              <a:ext cx="1182313" cy="6639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GB" sz="1000" dirty="0"/>
                <a:t>Module 04</a:t>
              </a:r>
            </a:p>
          </p:txBody>
        </p:sp>
      </p:grpSp>
      <p:grpSp>
        <p:nvGrpSpPr>
          <p:cNvPr id="43" name="Group 42" descr="On the left is the Azure SQL Database icon, in the center is an arrow that states module 5 and on the right is a 5 bullet point list that outlines the benefits of Azure SQL Database">
            <a:extLst>
              <a:ext uri="{FF2B5EF4-FFF2-40B4-BE49-F238E27FC236}">
                <a16:creationId xmlns:a16="http://schemas.microsoft.com/office/drawing/2014/main" id="{C2267EB2-C3C1-4A1B-863C-DABD5FC1AF43}"/>
              </a:ext>
            </a:extLst>
          </p:cNvPr>
          <p:cNvGrpSpPr/>
          <p:nvPr/>
        </p:nvGrpSpPr>
        <p:grpSpPr>
          <a:xfrm>
            <a:off x="4010461" y="4569623"/>
            <a:ext cx="3610792" cy="914400"/>
            <a:chOff x="4010461" y="4569623"/>
            <a:chExt cx="3610792" cy="914400"/>
          </a:xfrm>
        </p:grpSpPr>
        <p:pic>
          <p:nvPicPr>
            <p:cNvPr id="11" name="Picture 10" descr="A close up of a sign&#10;&#10;Description automatically generated">
              <a:extLst>
                <a:ext uri="{FF2B5EF4-FFF2-40B4-BE49-F238E27FC236}">
                  <a16:creationId xmlns:a16="http://schemas.microsoft.com/office/drawing/2014/main" id="{7B7AF7AC-C1A7-4C4A-8AB4-9309FFCF28FC}"/>
                </a:ext>
              </a:extLst>
            </p:cNvPr>
            <p:cNvPicPr>
              <a:picLocks noChangeAspect="1"/>
            </p:cNvPicPr>
            <p:nvPr/>
          </p:nvPicPr>
          <p:blipFill>
            <a:blip r:embed="rId8"/>
            <a:stretch>
              <a:fillRect/>
            </a:stretch>
          </p:blipFill>
          <p:spPr>
            <a:xfrm>
              <a:off x="4010461" y="4709137"/>
              <a:ext cx="721589" cy="721589"/>
            </a:xfrm>
            <a:prstGeom prst="rect">
              <a:avLst/>
            </a:prstGeom>
          </p:spPr>
        </p:pic>
        <p:sp>
          <p:nvSpPr>
            <p:cNvPr id="22" name="TextBox 21">
              <a:extLst>
                <a:ext uri="{FF2B5EF4-FFF2-40B4-BE49-F238E27FC236}">
                  <a16:creationId xmlns:a16="http://schemas.microsoft.com/office/drawing/2014/main" id="{2D1DCECF-FA25-4C9D-A377-81B7FB787845}"/>
                </a:ext>
              </a:extLst>
            </p:cNvPr>
            <p:cNvSpPr txBox="1"/>
            <p:nvPr/>
          </p:nvSpPr>
          <p:spPr>
            <a:xfrm>
              <a:off x="6706853" y="4569623"/>
              <a:ext cx="914400" cy="914400"/>
            </a:xfrm>
            <a:prstGeom prst="rect">
              <a:avLst/>
            </a:prstGeom>
          </p:spPr>
          <p:txBody>
            <a:bodyPr vert="horz" wrap="none" lIns="91440" tIns="91440" rIns="91440" bIns="91440" rtlCol="0" anchor="t">
              <a:noAutofit/>
            </a:bodyPr>
            <a:lstStyle/>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require a </a:t>
              </a:r>
              <a:r>
                <a:rPr lang="en-GB" sz="1000" b="1" dirty="0">
                  <a:latin typeface="Segoe UI" pitchFamily="34" charset="0"/>
                  <a:ea typeface="Segoe UI" pitchFamily="34" charset="0"/>
                  <a:cs typeface="Segoe UI" pitchFamily="34" charset="0"/>
                </a:rPr>
                <a:t>relational </a:t>
              </a:r>
              <a:r>
                <a:rPr lang="en-GB" sz="1000" dirty="0">
                  <a:latin typeface="Segoe UI" pitchFamily="34" charset="0"/>
                  <a:ea typeface="Segoe UI" pitchFamily="34" charset="0"/>
                  <a:cs typeface="Segoe UI" pitchFamily="34" charset="0"/>
                </a:rPr>
                <a:t>data store.</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need to manage </a:t>
              </a:r>
              <a:r>
                <a:rPr lang="en-GB" sz="1000" b="1" dirty="0">
                  <a:latin typeface="Segoe UI" pitchFamily="34" charset="0"/>
                  <a:ea typeface="Segoe UI" pitchFamily="34" charset="0"/>
                  <a:cs typeface="Segoe UI" pitchFamily="34" charset="0"/>
                </a:rPr>
                <a:t>transactional workloads</a:t>
              </a: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need to manage a </a:t>
              </a:r>
              <a:r>
                <a:rPr lang="en-GB" sz="1000" b="1" dirty="0">
                  <a:latin typeface="Segoe UI" pitchFamily="34" charset="0"/>
                  <a:ea typeface="Segoe UI" pitchFamily="34" charset="0"/>
                  <a:cs typeface="Segoe UI" pitchFamily="34" charset="0"/>
                </a:rPr>
                <a:t>high volume on inserts and reads</a:t>
              </a: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need a service that </a:t>
              </a:r>
              <a:r>
                <a:rPr lang="en-GB" sz="1000" b="1" dirty="0">
                  <a:latin typeface="Segoe UI" pitchFamily="34" charset="0"/>
                  <a:ea typeface="Segoe UI" pitchFamily="34" charset="0"/>
                  <a:cs typeface="Segoe UI" pitchFamily="34" charset="0"/>
                </a:rPr>
                <a:t>requires high concurrency</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require a solution that can scale </a:t>
              </a:r>
              <a:r>
                <a:rPr lang="en-GB" sz="1000" b="1" dirty="0">
                  <a:latin typeface="Segoe UI" pitchFamily="34" charset="0"/>
                  <a:ea typeface="Segoe UI" pitchFamily="34" charset="0"/>
                  <a:cs typeface="Segoe UI" pitchFamily="34" charset="0"/>
                </a:rPr>
                <a:t>elastically</a:t>
              </a: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Lst>
            </p:cNvPr>
            <p:cNvSpPr/>
            <p:nvPr/>
          </p:nvSpPr>
          <p:spPr>
            <a:xfrm>
              <a:off x="5299622" y="4737953"/>
              <a:ext cx="1182313" cy="6639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GB" sz="1000" dirty="0"/>
                <a:t>Module 05</a:t>
              </a:r>
            </a:p>
          </p:txBody>
        </p:sp>
      </p:grpSp>
      <p:grpSp>
        <p:nvGrpSpPr>
          <p:cNvPr id="44" name="Group 43" descr="On the left is the Azure SQL Data Warehouse icon, in the center is an arrow that states module 5 and on the right is a 5 bullet point list that outlines the benefits of Azure SQL Data Warehouse ">
            <a:extLst>
              <a:ext uri="{FF2B5EF4-FFF2-40B4-BE49-F238E27FC236}">
                <a16:creationId xmlns:a16="http://schemas.microsoft.com/office/drawing/2014/main" id="{CD062C14-AE1E-4B05-A30A-6535B486AADD}"/>
              </a:ext>
            </a:extLst>
          </p:cNvPr>
          <p:cNvGrpSpPr/>
          <p:nvPr/>
        </p:nvGrpSpPr>
        <p:grpSpPr>
          <a:xfrm>
            <a:off x="3981110" y="5654132"/>
            <a:ext cx="3640143" cy="914400"/>
            <a:chOff x="3981110" y="5654132"/>
            <a:chExt cx="3640143" cy="914400"/>
          </a:xfrm>
        </p:grpSpPr>
        <p:pic>
          <p:nvPicPr>
            <p:cNvPr id="13" name="Picture 12" descr="A close up of a sign&#10;&#10;Description automatically generated">
              <a:extLst>
                <a:ext uri="{FF2B5EF4-FFF2-40B4-BE49-F238E27FC236}">
                  <a16:creationId xmlns:a16="http://schemas.microsoft.com/office/drawing/2014/main" id="{9502FA6C-F69F-4686-8BF9-C8EED9C56B88}"/>
                </a:ext>
              </a:extLst>
            </p:cNvPr>
            <p:cNvPicPr>
              <a:picLocks noChangeAspect="1"/>
            </p:cNvPicPr>
            <p:nvPr/>
          </p:nvPicPr>
          <p:blipFill>
            <a:blip r:embed="rId9"/>
            <a:stretch>
              <a:fillRect/>
            </a:stretch>
          </p:blipFill>
          <p:spPr>
            <a:xfrm>
              <a:off x="3981110" y="5750515"/>
              <a:ext cx="780290" cy="780290"/>
            </a:xfrm>
            <a:prstGeom prst="rect">
              <a:avLst/>
            </a:prstGeom>
          </p:spPr>
        </p:pic>
        <p:sp>
          <p:nvSpPr>
            <p:cNvPr id="23" name="TextBox 22">
              <a:extLst>
                <a:ext uri="{FF2B5EF4-FFF2-40B4-BE49-F238E27FC236}">
                  <a16:creationId xmlns:a16="http://schemas.microsoft.com/office/drawing/2014/main" id="{8E62A45E-0B7A-4389-B32C-FD670C279DEE}"/>
                </a:ext>
              </a:extLst>
            </p:cNvPr>
            <p:cNvSpPr txBox="1"/>
            <p:nvPr/>
          </p:nvSpPr>
          <p:spPr>
            <a:xfrm>
              <a:off x="6706853" y="5654132"/>
              <a:ext cx="914400" cy="914400"/>
            </a:xfrm>
            <a:prstGeom prst="rect">
              <a:avLst/>
            </a:prstGeom>
          </p:spPr>
          <p:txBody>
            <a:bodyPr vert="horz" wrap="none" lIns="91440" tIns="91440" rIns="91440" bIns="91440" rtlCol="0" anchor="t">
              <a:noAutofit/>
            </a:bodyPr>
            <a:lstStyle/>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require a </a:t>
              </a:r>
              <a:r>
                <a:rPr lang="en-GB" sz="1000" b="1" dirty="0">
                  <a:latin typeface="Segoe UI" pitchFamily="34" charset="0"/>
                  <a:ea typeface="Segoe UI" pitchFamily="34" charset="0"/>
                  <a:cs typeface="Segoe UI" pitchFamily="34" charset="0"/>
                </a:rPr>
                <a:t>relational </a:t>
              </a:r>
              <a:r>
                <a:rPr lang="en-GB" sz="1000" dirty="0">
                  <a:latin typeface="Segoe UI" pitchFamily="34" charset="0"/>
                  <a:ea typeface="Segoe UI" pitchFamily="34" charset="0"/>
                  <a:cs typeface="Segoe UI" pitchFamily="34" charset="0"/>
                </a:rPr>
                <a:t>data store.</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need to manage </a:t>
              </a:r>
              <a:r>
                <a:rPr lang="en-GB" sz="1000" b="1" dirty="0">
                  <a:latin typeface="Segoe UI" pitchFamily="34" charset="0"/>
                  <a:ea typeface="Segoe UI" pitchFamily="34" charset="0"/>
                  <a:cs typeface="Segoe UI" pitchFamily="34" charset="0"/>
                </a:rPr>
                <a:t>analytical workloads</a:t>
              </a: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need </a:t>
              </a:r>
              <a:r>
                <a:rPr lang="en-GB" sz="1000" b="1" dirty="0">
                  <a:latin typeface="Segoe UI" pitchFamily="34" charset="0"/>
                  <a:ea typeface="Segoe UI" pitchFamily="34" charset="0"/>
                  <a:cs typeface="Segoe UI" pitchFamily="34" charset="0"/>
                </a:rPr>
                <a:t>low cost storage</a:t>
              </a:r>
              <a:r>
                <a:rPr lang="en-GB" sz="1000" dirty="0">
                  <a:latin typeface="Segoe UI" pitchFamily="34" charset="0"/>
                  <a:ea typeface="Segoe UI" pitchFamily="34" charset="0"/>
                  <a:cs typeface="Segoe UI" pitchFamily="34" charset="0"/>
                </a:rPr>
                <a:t>.</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require the ability to </a:t>
              </a:r>
              <a:r>
                <a:rPr lang="en-GB" sz="1000" b="1" dirty="0">
                  <a:latin typeface="Segoe UI" pitchFamily="34" charset="0"/>
                  <a:ea typeface="Segoe UI" pitchFamily="34" charset="0"/>
                  <a:cs typeface="Segoe UI" pitchFamily="34" charset="0"/>
                </a:rPr>
                <a:t>pause and restart the compute</a:t>
              </a:r>
              <a:r>
                <a:rPr lang="en-GB" sz="1000" dirty="0">
                  <a:latin typeface="Segoe UI" pitchFamily="34" charset="0"/>
                  <a:ea typeface="Segoe UI" pitchFamily="34" charset="0"/>
                  <a:cs typeface="Segoe UI" pitchFamily="34" charset="0"/>
                </a:rPr>
                <a:t>.</a:t>
              </a:r>
              <a:endParaRPr lang="en-GB" sz="1000" b="1" dirty="0">
                <a:latin typeface="Segoe UI" pitchFamily="34" charset="0"/>
                <a:ea typeface="Segoe UI" pitchFamily="34" charset="0"/>
                <a:cs typeface="Segoe UI" pitchFamily="34" charset="0"/>
              </a:endParaRP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require a solution that can scale </a:t>
              </a:r>
              <a:r>
                <a:rPr lang="en-GB" sz="1000" b="1" dirty="0">
                  <a:latin typeface="Segoe UI" pitchFamily="34" charset="0"/>
                  <a:ea typeface="Segoe UI" pitchFamily="34" charset="0"/>
                  <a:cs typeface="Segoe UI" pitchFamily="34" charset="0"/>
                </a:rPr>
                <a:t>elastically</a:t>
              </a: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p:txBody>
        </p:sp>
        <p:sp>
          <p:nvSpPr>
            <p:cNvPr id="38" name="Arrow: Right 37">
              <a:extLst>
                <a:ext uri="{FF2B5EF4-FFF2-40B4-BE49-F238E27FC236}">
                  <a16:creationId xmlns:a16="http://schemas.microsoft.com/office/drawing/2014/main" id="{FED39327-E94B-4E34-880D-190C682CE2EB}"/>
                </a:ext>
              </a:extLst>
            </p:cNvPr>
            <p:cNvSpPr/>
            <p:nvPr/>
          </p:nvSpPr>
          <p:spPr>
            <a:xfrm>
              <a:off x="5299622" y="5808681"/>
              <a:ext cx="1182313" cy="6639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GB" sz="1000" dirty="0"/>
                <a:t>Module 05</a:t>
              </a:r>
            </a:p>
          </p:txBody>
        </p:sp>
      </p:grpSp>
    </p:spTree>
    <p:custDataLst>
      <p:tags r:id="rId1"/>
    </p:custDataLst>
    <p:extLst>
      <p:ext uri="{BB962C8B-B14F-4D97-AF65-F5344CB8AC3E}">
        <p14:creationId xmlns:p14="http://schemas.microsoft.com/office/powerpoint/2010/main" val="3814826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487"/>
            <a:ext cx="2523270" cy="389557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4367">
              <a:defRPr/>
            </a:pPr>
            <a:r>
              <a:rPr lang="en-US" sz="5294" spc="-100" dirty="0">
                <a:solidFill>
                  <a:srgbClr val="005AA1"/>
                </a:solidFill>
                <a:latin typeface="Segoe UI Light"/>
              </a:rPr>
              <a:t>What to use for Data</a:t>
            </a:r>
          </a:p>
        </p:txBody>
      </p:sp>
      <p:grpSp>
        <p:nvGrpSpPr>
          <p:cNvPr id="2" name="Group 1" descr="On the left is the Azure Stream Analytics icon, in the center is an arrow that states module 6 and on the right is a 5 bullet point list that outlines the benefits of Azure Stream Analytics">
            <a:extLst>
              <a:ext uri="{FF2B5EF4-FFF2-40B4-BE49-F238E27FC236}">
                <a16:creationId xmlns:a16="http://schemas.microsoft.com/office/drawing/2014/main" id="{7DAC90FF-4C3C-413C-8EA3-DAC192F0BB52}"/>
              </a:ext>
            </a:extLst>
          </p:cNvPr>
          <p:cNvGrpSpPr/>
          <p:nvPr/>
        </p:nvGrpSpPr>
        <p:grpSpPr>
          <a:xfrm>
            <a:off x="4180067" y="632057"/>
            <a:ext cx="3503951" cy="914400"/>
            <a:chOff x="4180067" y="632057"/>
            <a:chExt cx="3503951" cy="914400"/>
          </a:xfrm>
        </p:grpSpPr>
        <p:sp>
          <p:nvSpPr>
            <p:cNvPr id="35" name="TextBox 34">
              <a:extLst>
                <a:ext uri="{FF2B5EF4-FFF2-40B4-BE49-F238E27FC236}">
                  <a16:creationId xmlns:a16="http://schemas.microsoft.com/office/drawing/2014/main" id="{B4B78E9A-EB34-44C7-A066-EBB034AFC7EC}"/>
                </a:ext>
              </a:extLst>
            </p:cNvPr>
            <p:cNvSpPr txBox="1"/>
            <p:nvPr/>
          </p:nvSpPr>
          <p:spPr>
            <a:xfrm>
              <a:off x="6769618" y="632057"/>
              <a:ext cx="914400" cy="914400"/>
            </a:xfrm>
            <a:prstGeom prst="rect">
              <a:avLst/>
            </a:prstGeom>
          </p:spPr>
          <p:txBody>
            <a:bodyPr vert="horz" wrap="none" lIns="91440" tIns="91440" rIns="91440" bIns="91440" rtlCol="0" anchor="t">
              <a:noAutofit/>
            </a:bodyPr>
            <a:lstStyle/>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require a </a:t>
              </a:r>
              <a:r>
                <a:rPr lang="en-GB" sz="1000" b="1" dirty="0">
                  <a:latin typeface="Segoe UI" pitchFamily="34" charset="0"/>
                  <a:ea typeface="Segoe UI" pitchFamily="34" charset="0"/>
                  <a:cs typeface="Segoe UI" pitchFamily="34" charset="0"/>
                </a:rPr>
                <a:t>fully managed event processing </a:t>
              </a:r>
              <a:r>
                <a:rPr lang="en-GB" sz="1000" dirty="0">
                  <a:latin typeface="Segoe UI" pitchFamily="34" charset="0"/>
                  <a:ea typeface="Segoe UI" pitchFamily="34" charset="0"/>
                  <a:cs typeface="Segoe UI" pitchFamily="34" charset="0"/>
                </a:rPr>
                <a:t>engine.</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require </a:t>
              </a:r>
              <a:r>
                <a:rPr lang="en-GB" sz="1000" b="1" dirty="0">
                  <a:latin typeface="Segoe UI" pitchFamily="34" charset="0"/>
                  <a:ea typeface="Segoe UI" pitchFamily="34" charset="0"/>
                  <a:cs typeface="Segoe UI" pitchFamily="34" charset="0"/>
                </a:rPr>
                <a:t>temporal analysis of streaming </a:t>
              </a:r>
              <a:r>
                <a:rPr lang="en-GB" sz="1000" dirty="0">
                  <a:latin typeface="Segoe UI" pitchFamily="34" charset="0"/>
                  <a:ea typeface="Segoe UI" pitchFamily="34" charset="0"/>
                  <a:cs typeface="Segoe UI" pitchFamily="34" charset="0"/>
                </a:rPr>
                <a:t>data.</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Support for analyzing </a:t>
              </a:r>
              <a:r>
                <a:rPr lang="en-GB" sz="1000" b="1" dirty="0">
                  <a:latin typeface="Segoe UI" pitchFamily="34" charset="0"/>
                  <a:ea typeface="Segoe UI" pitchFamily="34" charset="0"/>
                  <a:cs typeface="Segoe UI" pitchFamily="34" charset="0"/>
                </a:rPr>
                <a:t>IoT streaming </a:t>
              </a:r>
              <a:r>
                <a:rPr lang="en-GB" sz="1000" dirty="0">
                  <a:latin typeface="Segoe UI" pitchFamily="34" charset="0"/>
                  <a:ea typeface="Segoe UI" pitchFamily="34" charset="0"/>
                  <a:cs typeface="Segoe UI" pitchFamily="34" charset="0"/>
                </a:rPr>
                <a:t>data.</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Support for analyzing application data through </a:t>
              </a:r>
              <a:r>
                <a:rPr lang="en-GB" sz="1000" b="1" dirty="0">
                  <a:latin typeface="Segoe UI" pitchFamily="34" charset="0"/>
                  <a:ea typeface="Segoe UI" pitchFamily="34" charset="0"/>
                  <a:cs typeface="Segoe UI" pitchFamily="34" charset="0"/>
                </a:rPr>
                <a:t>Event Hubs.</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Ease of use with a </a:t>
              </a:r>
              <a:r>
                <a:rPr lang="en-GB" sz="1000" b="1" dirty="0">
                  <a:latin typeface="Segoe UI" pitchFamily="34" charset="0"/>
                  <a:ea typeface="Segoe UI" pitchFamily="34" charset="0"/>
                  <a:cs typeface="Segoe UI" pitchFamily="34" charset="0"/>
                </a:rPr>
                <a:t>Stream Analytics Query Language</a:t>
              </a:r>
              <a:r>
                <a:rPr lang="en-GB" sz="1000" dirty="0">
                  <a:latin typeface="Segoe UI" pitchFamily="34" charset="0"/>
                  <a:ea typeface="Segoe UI" pitchFamily="34" charset="0"/>
                  <a:cs typeface="Segoe UI" pitchFamily="34" charset="0"/>
                </a:rPr>
                <a:t>.</a:t>
              </a: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p:txBody>
        </p:sp>
        <p:pic>
          <p:nvPicPr>
            <p:cNvPr id="37" name="Picture 36">
              <a:extLst>
                <a:ext uri="{FF2B5EF4-FFF2-40B4-BE49-F238E27FC236}">
                  <a16:creationId xmlns:a16="http://schemas.microsoft.com/office/drawing/2014/main" id="{5B76C90B-284E-4774-B215-9790F0682F92}"/>
                </a:ext>
              </a:extLst>
            </p:cNvPr>
            <p:cNvPicPr>
              <a:picLocks noChangeAspect="1"/>
            </p:cNvPicPr>
            <p:nvPr/>
          </p:nvPicPr>
          <p:blipFill>
            <a:blip r:embed="rId4"/>
            <a:stretch>
              <a:fillRect/>
            </a:stretch>
          </p:blipFill>
          <p:spPr>
            <a:xfrm>
              <a:off x="4180067" y="646615"/>
              <a:ext cx="899842" cy="899842"/>
            </a:xfrm>
            <a:prstGeom prst="rect">
              <a:avLst/>
            </a:prstGeom>
          </p:spPr>
        </p:pic>
        <p:sp>
          <p:nvSpPr>
            <p:cNvPr id="38" name="Arrow: Right 37">
              <a:extLst>
                <a:ext uri="{FF2B5EF4-FFF2-40B4-BE49-F238E27FC236}">
                  <a16:creationId xmlns:a16="http://schemas.microsoft.com/office/drawing/2014/main" id="{3E63BBFB-E8F3-4C3A-BD42-503B5466F9E4}"/>
                </a:ext>
              </a:extLst>
            </p:cNvPr>
            <p:cNvSpPr/>
            <p:nvPr/>
          </p:nvSpPr>
          <p:spPr>
            <a:xfrm>
              <a:off x="5357864" y="764827"/>
              <a:ext cx="1182313" cy="6639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GB" sz="1000" dirty="0"/>
                <a:t>Module 06</a:t>
              </a:r>
            </a:p>
          </p:txBody>
        </p:sp>
      </p:grpSp>
      <p:grpSp>
        <p:nvGrpSpPr>
          <p:cNvPr id="4" name="Group 3" descr="On the left is the Azure Data Factory icon, in the center is an arrow that states module 7 and on the right is a 5 bullet point list that outlines the benefits of Azure Data Factory">
            <a:extLst>
              <a:ext uri="{FF2B5EF4-FFF2-40B4-BE49-F238E27FC236}">
                <a16:creationId xmlns:a16="http://schemas.microsoft.com/office/drawing/2014/main" id="{6E59CF9F-91F5-4BA8-9C2E-8F92C2767956}"/>
              </a:ext>
            </a:extLst>
          </p:cNvPr>
          <p:cNvGrpSpPr/>
          <p:nvPr/>
        </p:nvGrpSpPr>
        <p:grpSpPr>
          <a:xfrm>
            <a:off x="4300802" y="2062975"/>
            <a:ext cx="3383216" cy="914400"/>
            <a:chOff x="4300802" y="2062975"/>
            <a:chExt cx="3383216" cy="914400"/>
          </a:xfrm>
        </p:grpSpPr>
        <p:sp>
          <p:nvSpPr>
            <p:cNvPr id="27" name="TextBox 26">
              <a:extLst>
                <a:ext uri="{FF2B5EF4-FFF2-40B4-BE49-F238E27FC236}">
                  <a16:creationId xmlns:a16="http://schemas.microsoft.com/office/drawing/2014/main" id="{7D1F6ADB-66B5-48D3-8FC6-0779B34ED28F}"/>
                </a:ext>
              </a:extLst>
            </p:cNvPr>
            <p:cNvSpPr txBox="1"/>
            <p:nvPr/>
          </p:nvSpPr>
          <p:spPr>
            <a:xfrm>
              <a:off x="6769618" y="2062975"/>
              <a:ext cx="914400" cy="914400"/>
            </a:xfrm>
            <a:prstGeom prst="rect">
              <a:avLst/>
            </a:prstGeom>
          </p:spPr>
          <p:txBody>
            <a:bodyPr vert="horz" wrap="none" lIns="91440" tIns="91440" rIns="91440" bIns="91440" rtlCol="0" anchor="t">
              <a:noAutofit/>
            </a:bodyPr>
            <a:lstStyle/>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want to </a:t>
              </a:r>
              <a:r>
                <a:rPr lang="en-GB" sz="1000" b="1" dirty="0">
                  <a:latin typeface="Segoe UI" pitchFamily="34" charset="0"/>
                  <a:ea typeface="Segoe UI" pitchFamily="34" charset="0"/>
                  <a:cs typeface="Segoe UI" pitchFamily="34" charset="0"/>
                </a:rPr>
                <a:t>orchestrate the batch movement </a:t>
              </a:r>
              <a:r>
                <a:rPr lang="en-GB" sz="1000" dirty="0">
                  <a:latin typeface="Segoe UI" pitchFamily="34" charset="0"/>
                  <a:ea typeface="Segoe UI" pitchFamily="34" charset="0"/>
                  <a:cs typeface="Segoe UI" pitchFamily="34" charset="0"/>
                </a:rPr>
                <a:t>of data.</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want to connect to </a:t>
              </a:r>
              <a:r>
                <a:rPr lang="en-GB" sz="1000" b="1" dirty="0">
                  <a:latin typeface="Segoe UI" pitchFamily="34" charset="0"/>
                  <a:ea typeface="Segoe UI" pitchFamily="34" charset="0"/>
                  <a:cs typeface="Segoe UI" pitchFamily="34" charset="0"/>
                </a:rPr>
                <a:t>wide range of data platforms</a:t>
              </a:r>
              <a:r>
                <a:rPr lang="en-GB" sz="1000" dirty="0">
                  <a:latin typeface="Segoe UI" pitchFamily="34" charset="0"/>
                  <a:ea typeface="Segoe UI" pitchFamily="34" charset="0"/>
                  <a:cs typeface="Segoe UI" pitchFamily="34" charset="0"/>
                </a:rPr>
                <a:t>.</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want to </a:t>
              </a:r>
              <a:r>
                <a:rPr lang="en-GB" sz="1000" b="1" dirty="0">
                  <a:latin typeface="Segoe UI" pitchFamily="34" charset="0"/>
                  <a:ea typeface="Segoe UI" pitchFamily="34" charset="0"/>
                  <a:cs typeface="Segoe UI" pitchFamily="34" charset="0"/>
                </a:rPr>
                <a:t>transform or enrich </a:t>
              </a:r>
              <a:r>
                <a:rPr lang="en-GB" sz="1000" dirty="0">
                  <a:latin typeface="Segoe UI" pitchFamily="34" charset="0"/>
                  <a:ea typeface="Segoe UI" pitchFamily="34" charset="0"/>
                  <a:cs typeface="Segoe UI" pitchFamily="34" charset="0"/>
                </a:rPr>
                <a:t>the data in movement.</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want to </a:t>
              </a:r>
              <a:r>
                <a:rPr lang="en-GB" sz="1000" b="1" dirty="0">
                  <a:latin typeface="Segoe UI" pitchFamily="34" charset="0"/>
                  <a:ea typeface="Segoe UI" pitchFamily="34" charset="0"/>
                  <a:cs typeface="Segoe UI" pitchFamily="34" charset="0"/>
                </a:rPr>
                <a:t>integrate with SSIS packages</a:t>
              </a:r>
              <a:r>
                <a:rPr lang="en-GB" sz="1000" dirty="0">
                  <a:latin typeface="Segoe UI" pitchFamily="34" charset="0"/>
                  <a:ea typeface="Segoe UI" pitchFamily="34" charset="0"/>
                  <a:cs typeface="Segoe UI" pitchFamily="34" charset="0"/>
                </a:rPr>
                <a:t>.</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Enables </a:t>
              </a:r>
              <a:r>
                <a:rPr lang="en-GB" sz="1000" b="1" dirty="0">
                  <a:latin typeface="Segoe UI" pitchFamily="34" charset="0"/>
                  <a:ea typeface="Segoe UI" pitchFamily="34" charset="0"/>
                  <a:cs typeface="Segoe UI" pitchFamily="34" charset="0"/>
                </a:rPr>
                <a:t>verbose logging </a:t>
              </a:r>
              <a:r>
                <a:rPr lang="en-GB" sz="1000" dirty="0">
                  <a:latin typeface="Segoe UI" pitchFamily="34" charset="0"/>
                  <a:ea typeface="Segoe UI" pitchFamily="34" charset="0"/>
                  <a:cs typeface="Segoe UI" pitchFamily="34" charset="0"/>
                </a:rPr>
                <a:t>of data processing activities.</a:t>
              </a:r>
              <a:endParaRPr lang="en-GB" sz="1000" b="1"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p:txBody>
        </p:sp>
        <p:pic>
          <p:nvPicPr>
            <p:cNvPr id="8" name="Picture 7">
              <a:extLst>
                <a:ext uri="{FF2B5EF4-FFF2-40B4-BE49-F238E27FC236}">
                  <a16:creationId xmlns:a16="http://schemas.microsoft.com/office/drawing/2014/main" id="{63FAECAA-D4AD-41A1-A804-692D9C19C462}"/>
                </a:ext>
              </a:extLst>
            </p:cNvPr>
            <p:cNvPicPr>
              <a:picLocks noChangeAspect="1"/>
            </p:cNvPicPr>
            <p:nvPr/>
          </p:nvPicPr>
          <p:blipFill>
            <a:blip r:embed="rId5"/>
            <a:stretch>
              <a:fillRect/>
            </a:stretch>
          </p:blipFill>
          <p:spPr>
            <a:xfrm>
              <a:off x="4300802" y="2062975"/>
              <a:ext cx="780290" cy="780290"/>
            </a:xfrm>
            <a:prstGeom prst="rect">
              <a:avLst/>
            </a:prstGeom>
          </p:spPr>
        </p:pic>
        <p:sp>
          <p:nvSpPr>
            <p:cNvPr id="39" name="Arrow: Right 38">
              <a:extLst>
                <a:ext uri="{FF2B5EF4-FFF2-40B4-BE49-F238E27FC236}">
                  <a16:creationId xmlns:a16="http://schemas.microsoft.com/office/drawing/2014/main" id="{B7BD6470-A07F-454A-BF3E-14909AFDBE81}"/>
                </a:ext>
              </a:extLst>
            </p:cNvPr>
            <p:cNvSpPr/>
            <p:nvPr/>
          </p:nvSpPr>
          <p:spPr>
            <a:xfrm>
              <a:off x="5357864" y="2188195"/>
              <a:ext cx="1182313" cy="6639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GB" sz="1000" dirty="0"/>
                <a:t>Module 07</a:t>
              </a:r>
            </a:p>
          </p:txBody>
        </p:sp>
      </p:grpSp>
      <p:grpSp>
        <p:nvGrpSpPr>
          <p:cNvPr id="6" name="Group 5" descr="On the left is the Azure Data Catalog icon, in the center is an arrow and on the right is a 5 bullet point list that outlines the benefits of Azure Data Catalog">
            <a:extLst>
              <a:ext uri="{FF2B5EF4-FFF2-40B4-BE49-F238E27FC236}">
                <a16:creationId xmlns:a16="http://schemas.microsoft.com/office/drawing/2014/main" id="{03B08AE8-4029-4796-8958-D1D071BB4143}"/>
              </a:ext>
            </a:extLst>
          </p:cNvPr>
          <p:cNvGrpSpPr/>
          <p:nvPr/>
        </p:nvGrpSpPr>
        <p:grpSpPr>
          <a:xfrm>
            <a:off x="4299619" y="4641563"/>
            <a:ext cx="3384399" cy="914400"/>
            <a:chOff x="4299619" y="4641563"/>
            <a:chExt cx="3384399" cy="914400"/>
          </a:xfrm>
        </p:grpSpPr>
        <p:sp>
          <p:nvSpPr>
            <p:cNvPr id="22" name="TextBox 21">
              <a:extLst>
                <a:ext uri="{FF2B5EF4-FFF2-40B4-BE49-F238E27FC236}">
                  <a16:creationId xmlns:a16="http://schemas.microsoft.com/office/drawing/2014/main" id="{2D1DCECF-FA25-4C9D-A377-81B7FB787845}"/>
                </a:ext>
              </a:extLst>
            </p:cNvPr>
            <p:cNvSpPr txBox="1"/>
            <p:nvPr/>
          </p:nvSpPr>
          <p:spPr>
            <a:xfrm>
              <a:off x="6769618" y="4641563"/>
              <a:ext cx="914400" cy="914400"/>
            </a:xfrm>
            <a:prstGeom prst="rect">
              <a:avLst/>
            </a:prstGeom>
          </p:spPr>
          <p:txBody>
            <a:bodyPr vert="horz" wrap="none" lIns="91440" tIns="91440" rIns="91440" bIns="91440" rtlCol="0" anchor="t">
              <a:noAutofit/>
            </a:bodyPr>
            <a:lstStyle/>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require </a:t>
              </a:r>
              <a:r>
                <a:rPr lang="en-GB" sz="1000" b="1" dirty="0">
                  <a:latin typeface="Segoe UI" pitchFamily="34" charset="0"/>
                  <a:ea typeface="Segoe UI" pitchFamily="34" charset="0"/>
                  <a:cs typeface="Segoe UI" pitchFamily="34" charset="0"/>
                </a:rPr>
                <a:t>documentation</a:t>
              </a:r>
              <a:r>
                <a:rPr lang="en-GB" sz="1000" dirty="0">
                  <a:latin typeface="Segoe UI" pitchFamily="34" charset="0"/>
                  <a:ea typeface="Segoe UI" pitchFamily="34" charset="0"/>
                  <a:cs typeface="Segoe UI" pitchFamily="34" charset="0"/>
                </a:rPr>
                <a:t> of your data stores.</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require a </a:t>
              </a:r>
              <a:r>
                <a:rPr lang="en-GB" sz="1000" b="1" dirty="0">
                  <a:latin typeface="Segoe UI" pitchFamily="34" charset="0"/>
                  <a:ea typeface="Segoe UI" pitchFamily="34" charset="0"/>
                  <a:cs typeface="Segoe UI" pitchFamily="34" charset="0"/>
                </a:rPr>
                <a:t>multi user </a:t>
              </a:r>
              <a:r>
                <a:rPr lang="en-GB" sz="1000" dirty="0">
                  <a:latin typeface="Segoe UI" pitchFamily="34" charset="0"/>
                  <a:ea typeface="Segoe UI" pitchFamily="34" charset="0"/>
                  <a:cs typeface="Segoe UI" pitchFamily="34" charset="0"/>
                </a:rPr>
                <a:t>approach to documentation.</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need to </a:t>
              </a:r>
              <a:r>
                <a:rPr lang="en-US" sz="1000" b="1" dirty="0">
                  <a:latin typeface="Segoe UI" pitchFamily="34" charset="0"/>
                  <a:ea typeface="Segoe UI" pitchFamily="34" charset="0"/>
                  <a:cs typeface="Segoe UI" pitchFamily="34" charset="0"/>
                </a:rPr>
                <a:t>annotate data sources </a:t>
              </a:r>
              <a:r>
                <a:rPr lang="en-US" sz="1000" dirty="0">
                  <a:latin typeface="Segoe UI" pitchFamily="34" charset="0"/>
                  <a:ea typeface="Segoe UI" pitchFamily="34" charset="0"/>
                  <a:cs typeface="Segoe UI" pitchFamily="34" charset="0"/>
                </a:rPr>
                <a:t>with descriptive metadata.</a:t>
              </a: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r>
                <a:rPr lang="en-US" sz="1000" dirty="0">
                  <a:latin typeface="Segoe UI" pitchFamily="34" charset="0"/>
                  <a:ea typeface="Segoe UI" pitchFamily="34" charset="0"/>
                  <a:cs typeface="Segoe UI" pitchFamily="34" charset="0"/>
                </a:rPr>
                <a:t>A </a:t>
              </a:r>
              <a:r>
                <a:rPr lang="en-US" sz="1000" b="1" dirty="0">
                  <a:latin typeface="Segoe UI" pitchFamily="34" charset="0"/>
                  <a:ea typeface="Segoe UI" pitchFamily="34" charset="0"/>
                  <a:cs typeface="Segoe UI" pitchFamily="34" charset="0"/>
                </a:rPr>
                <a:t>fully managed cloud service </a:t>
              </a:r>
              <a:r>
                <a:rPr lang="en-US" sz="1000" dirty="0">
                  <a:latin typeface="Segoe UI" pitchFamily="34" charset="0"/>
                  <a:ea typeface="Segoe UI" pitchFamily="34" charset="0"/>
                  <a:cs typeface="Segoe UI" pitchFamily="34" charset="0"/>
                </a:rPr>
                <a:t>whose users can discover the data sources.</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require </a:t>
              </a:r>
              <a:r>
                <a:rPr lang="en-GB" sz="1000" b="1" dirty="0">
                  <a:latin typeface="Segoe UI" pitchFamily="34" charset="0"/>
                  <a:ea typeface="Segoe UI" pitchFamily="34" charset="0"/>
                  <a:cs typeface="Segoe UI" pitchFamily="34" charset="0"/>
                </a:rPr>
                <a:t>a solution that can help business users </a:t>
              </a:r>
              <a:r>
                <a:rPr lang="en-GB" sz="1000" dirty="0">
                  <a:latin typeface="Segoe UI" pitchFamily="34" charset="0"/>
                  <a:ea typeface="Segoe UI" pitchFamily="34" charset="0"/>
                  <a:cs typeface="Segoe UI" pitchFamily="34" charset="0"/>
                </a:rPr>
                <a:t>understand their data.</a:t>
              </a: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p:txBody>
        </p:sp>
        <p:pic>
          <p:nvPicPr>
            <p:cNvPr id="3" name="Picture 2">
              <a:extLst>
                <a:ext uri="{FF2B5EF4-FFF2-40B4-BE49-F238E27FC236}">
                  <a16:creationId xmlns:a16="http://schemas.microsoft.com/office/drawing/2014/main" id="{C75BE430-BF5B-4A86-BAEF-3BB5312432DB}"/>
                </a:ext>
              </a:extLst>
            </p:cNvPr>
            <p:cNvPicPr>
              <a:picLocks noChangeAspect="1"/>
            </p:cNvPicPr>
            <p:nvPr/>
          </p:nvPicPr>
          <p:blipFill>
            <a:blip r:embed="rId6"/>
            <a:stretch>
              <a:fillRect/>
            </a:stretch>
          </p:blipFill>
          <p:spPr>
            <a:xfrm>
              <a:off x="4299619" y="4708618"/>
              <a:ext cx="780290" cy="780290"/>
            </a:xfrm>
            <a:prstGeom prst="rect">
              <a:avLst/>
            </a:prstGeom>
          </p:spPr>
        </p:pic>
        <p:sp>
          <p:nvSpPr>
            <p:cNvPr id="40" name="Arrow: Right 39">
              <a:extLst>
                <a:ext uri="{FF2B5EF4-FFF2-40B4-BE49-F238E27FC236}">
                  <a16:creationId xmlns:a16="http://schemas.microsoft.com/office/drawing/2014/main" id="{186C5B29-A7ED-4F78-970D-1EC1E30CC976}"/>
                </a:ext>
              </a:extLst>
            </p:cNvPr>
            <p:cNvSpPr/>
            <p:nvPr/>
          </p:nvSpPr>
          <p:spPr>
            <a:xfrm>
              <a:off x="5299622" y="4737953"/>
              <a:ext cx="1182313" cy="6639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GB" sz="1000" dirty="0"/>
            </a:p>
          </p:txBody>
        </p:sp>
      </p:grpSp>
      <p:grpSp>
        <p:nvGrpSpPr>
          <p:cNvPr id="5" name="Group 4" descr="On the left is the Azure HDInsight icon, in the center is an arrow and on the right is a 5 bullet point list that outlines the benefits of Azure HDInsight">
            <a:extLst>
              <a:ext uri="{FF2B5EF4-FFF2-40B4-BE49-F238E27FC236}">
                <a16:creationId xmlns:a16="http://schemas.microsoft.com/office/drawing/2014/main" id="{2B8ACCED-9A13-4415-8ACB-D492A7A8C1B1}"/>
              </a:ext>
            </a:extLst>
          </p:cNvPr>
          <p:cNvGrpSpPr/>
          <p:nvPr/>
        </p:nvGrpSpPr>
        <p:grpSpPr>
          <a:xfrm>
            <a:off x="4299619" y="3270692"/>
            <a:ext cx="3384399" cy="914400"/>
            <a:chOff x="4299619" y="3270692"/>
            <a:chExt cx="3384399" cy="914400"/>
          </a:xfrm>
        </p:grpSpPr>
        <p:sp>
          <p:nvSpPr>
            <p:cNvPr id="19" name="TextBox 18">
              <a:extLst>
                <a:ext uri="{FF2B5EF4-FFF2-40B4-BE49-F238E27FC236}">
                  <a16:creationId xmlns:a16="http://schemas.microsoft.com/office/drawing/2014/main" id="{895DB37B-58DD-442C-9D63-F1A748AB1CBF}"/>
                </a:ext>
              </a:extLst>
            </p:cNvPr>
            <p:cNvSpPr txBox="1"/>
            <p:nvPr/>
          </p:nvSpPr>
          <p:spPr>
            <a:xfrm>
              <a:off x="6769618" y="3270692"/>
              <a:ext cx="914400" cy="914400"/>
            </a:xfrm>
            <a:prstGeom prst="rect">
              <a:avLst/>
            </a:prstGeom>
          </p:spPr>
          <p:txBody>
            <a:bodyPr vert="horz" wrap="none" lIns="91440" tIns="91440" rIns="91440" bIns="91440" rtlCol="0" anchor="t">
              <a:noAutofit/>
            </a:bodyPr>
            <a:lstStyle/>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need a </a:t>
              </a:r>
              <a:r>
                <a:rPr lang="en-GB" sz="1000" b="1" dirty="0">
                  <a:latin typeface="Segoe UI" pitchFamily="34" charset="0"/>
                  <a:ea typeface="Segoe UI" pitchFamily="34" charset="0"/>
                  <a:cs typeface="Segoe UI" pitchFamily="34" charset="0"/>
                </a:rPr>
                <a:t>low cost, high throughput </a:t>
              </a:r>
              <a:r>
                <a:rPr lang="en-GB" sz="1000" dirty="0">
                  <a:latin typeface="Segoe UI" pitchFamily="34" charset="0"/>
                  <a:ea typeface="Segoe UI" pitchFamily="34" charset="0"/>
                  <a:cs typeface="Segoe UI" pitchFamily="34" charset="0"/>
                </a:rPr>
                <a:t>data store.</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When you need to store </a:t>
              </a:r>
              <a:r>
                <a:rPr lang="en-GB" sz="1000" b="1" dirty="0">
                  <a:latin typeface="Segoe UI" pitchFamily="34" charset="0"/>
                  <a:ea typeface="Segoe UI" pitchFamily="34" charset="0"/>
                  <a:cs typeface="Segoe UI" pitchFamily="34" charset="0"/>
                </a:rPr>
                <a:t>No-SQL</a:t>
              </a:r>
              <a:r>
                <a:rPr lang="en-GB" sz="1000" dirty="0">
                  <a:latin typeface="Segoe UI" pitchFamily="34" charset="0"/>
                  <a:ea typeface="Segoe UI" pitchFamily="34" charset="0"/>
                  <a:cs typeface="Segoe UI" pitchFamily="34" charset="0"/>
                </a:rPr>
                <a:t> data.</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Provides a Hadoop </a:t>
              </a:r>
              <a:r>
                <a:rPr lang="en-GB" sz="1000" b="1" dirty="0">
                  <a:latin typeface="Segoe UI" pitchFamily="34" charset="0"/>
                  <a:ea typeface="Segoe UI" pitchFamily="34" charset="0"/>
                  <a:cs typeface="Segoe UI" pitchFamily="34" charset="0"/>
                </a:rPr>
                <a:t>Platform as a Service </a:t>
              </a:r>
              <a:r>
                <a:rPr lang="en-GB" sz="1000" dirty="0">
                  <a:latin typeface="Segoe UI" pitchFamily="34" charset="0"/>
                  <a:ea typeface="Segoe UI" pitchFamily="34" charset="0"/>
                  <a:cs typeface="Segoe UI" pitchFamily="34" charset="0"/>
                </a:rPr>
                <a:t>approach</a:t>
              </a:r>
            </a:p>
            <a:p>
              <a:pPr marL="171450" indent="-171450">
                <a:buFont typeface="Wingdings" pitchFamily="2" charset="2"/>
                <a:buChar char="§"/>
              </a:pPr>
              <a:r>
                <a:rPr lang="en-GB" sz="1000" dirty="0">
                  <a:latin typeface="Segoe UI" pitchFamily="34" charset="0"/>
                  <a:ea typeface="Segoe UI" pitchFamily="34" charset="0"/>
                  <a:cs typeface="Segoe UI" pitchFamily="34" charset="0"/>
                </a:rPr>
                <a:t>Suits acting as a </a:t>
              </a:r>
              <a:r>
                <a:rPr lang="en-GB" sz="1000" b="1" dirty="0">
                  <a:latin typeface="Segoe UI" pitchFamily="34" charset="0"/>
                  <a:ea typeface="Segoe UI" pitchFamily="34" charset="0"/>
                  <a:cs typeface="Segoe UI" pitchFamily="34" charset="0"/>
                </a:rPr>
                <a:t>Hadoop, Hbase, Storm or Kafka </a:t>
              </a:r>
              <a:r>
                <a:rPr lang="en-GB" sz="1000" dirty="0">
                  <a:latin typeface="Segoe UI" pitchFamily="34" charset="0"/>
                  <a:ea typeface="Segoe UI" pitchFamily="34" charset="0"/>
                  <a:cs typeface="Segoe UI" pitchFamily="34" charset="0"/>
                </a:rPr>
                <a:t>data store.</a:t>
              </a:r>
            </a:p>
            <a:p>
              <a:pPr marL="171450" indent="-171450">
                <a:buFont typeface="Wingdings" pitchFamily="2" charset="2"/>
                <a:buChar char="§"/>
              </a:pPr>
              <a:r>
                <a:rPr lang="en-GB" sz="1000" b="1" dirty="0">
                  <a:latin typeface="Segoe UI" pitchFamily="34" charset="0"/>
                  <a:ea typeface="Segoe UI" pitchFamily="34" charset="0"/>
                  <a:cs typeface="Segoe UI" pitchFamily="34" charset="0"/>
                </a:rPr>
                <a:t>Eases the deployment and management </a:t>
              </a:r>
              <a:r>
                <a:rPr lang="en-GB" sz="1000" dirty="0">
                  <a:latin typeface="Segoe UI" pitchFamily="34" charset="0"/>
                  <a:ea typeface="Segoe UI" pitchFamily="34" charset="0"/>
                  <a:cs typeface="Segoe UI" pitchFamily="34" charset="0"/>
                </a:rPr>
                <a:t>of clusters.</a:t>
              </a: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a:p>
              <a:pPr marL="171450" indent="-171450">
                <a:buFont typeface="Wingdings" pitchFamily="2" charset="2"/>
                <a:buChar char="§"/>
              </a:pPr>
              <a:endParaRPr lang="en-GB" sz="1000" dirty="0">
                <a:latin typeface="Segoe UI" pitchFamily="34" charset="0"/>
                <a:ea typeface="Segoe UI" pitchFamily="34" charset="0"/>
                <a:cs typeface="Segoe UI" pitchFamily="34" charset="0"/>
              </a:endParaRPr>
            </a:p>
          </p:txBody>
        </p:sp>
        <p:pic>
          <p:nvPicPr>
            <p:cNvPr id="12" name="Picture 11" descr="A picture containing vector graphics&#10;&#10;Description automatically generated">
              <a:extLst>
                <a:ext uri="{FF2B5EF4-FFF2-40B4-BE49-F238E27FC236}">
                  <a16:creationId xmlns:a16="http://schemas.microsoft.com/office/drawing/2014/main" id="{0A85DD36-7C05-4425-85AA-DB06B276D94E}"/>
                </a:ext>
              </a:extLst>
            </p:cNvPr>
            <p:cNvPicPr>
              <a:picLocks noChangeAspect="1"/>
            </p:cNvPicPr>
            <p:nvPr/>
          </p:nvPicPr>
          <p:blipFill>
            <a:blip r:embed="rId7"/>
            <a:stretch>
              <a:fillRect/>
            </a:stretch>
          </p:blipFill>
          <p:spPr>
            <a:xfrm>
              <a:off x="4299619" y="3299736"/>
              <a:ext cx="780290" cy="780290"/>
            </a:xfrm>
            <a:prstGeom prst="rect">
              <a:avLst/>
            </a:prstGeom>
          </p:spPr>
        </p:pic>
        <p:sp>
          <p:nvSpPr>
            <p:cNvPr id="41" name="Arrow: Right 40">
              <a:extLst>
                <a:ext uri="{FF2B5EF4-FFF2-40B4-BE49-F238E27FC236}">
                  <a16:creationId xmlns:a16="http://schemas.microsoft.com/office/drawing/2014/main" id="{352333A4-B5CE-40F3-B440-DA96B2760779}"/>
                </a:ext>
              </a:extLst>
            </p:cNvPr>
            <p:cNvSpPr/>
            <p:nvPr/>
          </p:nvSpPr>
          <p:spPr>
            <a:xfrm>
              <a:off x="5357864" y="3395912"/>
              <a:ext cx="1182313" cy="6639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GB" sz="1000" dirty="0"/>
            </a:p>
          </p:txBody>
        </p:sp>
      </p:grpSp>
    </p:spTree>
    <p:custDataLst>
      <p:tags r:id="rId1"/>
    </p:custDataLst>
    <p:extLst>
      <p:ext uri="{BB962C8B-B14F-4D97-AF65-F5344CB8AC3E}">
        <p14:creationId xmlns:p14="http://schemas.microsoft.com/office/powerpoint/2010/main" val="1012871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5256824"/>
          </a:xfrm>
        </p:spPr>
        <p:txBody>
          <a:bodyPr/>
          <a:lstStyle/>
          <a:p>
            <a:pPr lvl="0"/>
            <a:r>
              <a:rPr lang="en-US" dirty="0"/>
              <a:t>Q01 - What data platform technology is a globally distributed, multi-model database that can offer sub second query performance?</a:t>
            </a:r>
          </a:p>
          <a:p>
            <a:r>
              <a:rPr lang="en-GB" b="1" dirty="0"/>
              <a:t>A01 – Azure Cosmos DB</a:t>
            </a:r>
            <a:br>
              <a:rPr lang="en-GB" dirty="0"/>
            </a:br>
            <a:endParaRPr lang="en-GB" dirty="0"/>
          </a:p>
          <a:p>
            <a:pPr lvl="0"/>
            <a:r>
              <a:rPr lang="en-US" dirty="0"/>
              <a:t>Q02 - Which of the following is the cheapest data store to use when you want to store data without the need to query it?</a:t>
            </a:r>
          </a:p>
          <a:p>
            <a:r>
              <a:rPr lang="en-GB" b="1" dirty="0"/>
              <a:t>A02 – Azure Storage Account</a:t>
            </a:r>
          </a:p>
          <a:p>
            <a:pPr marL="0" lvl="0" indent="0">
              <a:buNone/>
            </a:pPr>
            <a:endParaRPr lang="en-GB" dirty="0"/>
          </a:p>
          <a:p>
            <a:r>
              <a:rPr lang="en-US" dirty="0"/>
              <a:t>Q03 - Which Azure Service would be used to store documentation about a data source?</a:t>
            </a:r>
          </a:p>
          <a:p>
            <a:pPr lvl="0"/>
            <a:r>
              <a:rPr lang="en-GB" b="1" dirty="0"/>
              <a:t>A03 – Azure Data Catalog</a:t>
            </a:r>
            <a:endParaRPr lang="en-US" b="1" dirty="0"/>
          </a:p>
        </p:txBody>
      </p:sp>
    </p:spTree>
    <p:extLst>
      <p:ext uri="{BB962C8B-B14F-4D97-AF65-F5344CB8AC3E}">
        <p14:creationId xmlns:p14="http://schemas.microsoft.com/office/powerpoint/2010/main" val="86295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998839"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03</a:t>
            </a:r>
          </a:p>
          <a:p>
            <a:pPr marL="0" marR="0" lvl="0" indent="0" defTabSz="914367" rtl="0" eaLnBrk="1" fontAlgn="auto" latinLnBrk="0" hangingPunct="1">
              <a:lnSpc>
                <a:spcPct val="100000"/>
              </a:lnSpc>
              <a:spcBef>
                <a:spcPts val="0"/>
              </a:spcBef>
              <a:spcAft>
                <a:spcPts val="0"/>
              </a:spcAft>
              <a:buClrTx/>
              <a:buSzTx/>
              <a:buFontTx/>
              <a:buNone/>
              <a:tabLst/>
              <a:defRPr/>
            </a:pPr>
            <a:r>
              <a:rPr lang="en-US" sz="4000" noProof="0" dirty="0">
                <a:solidFill>
                  <a:schemeClr val="accent1"/>
                </a:solidFill>
                <a:latin typeface="Segoe UI Semibold"/>
              </a:rPr>
              <a:t>Identify the Tasks </a:t>
            </a:r>
          </a:p>
          <a:p>
            <a:pPr marL="0" marR="0" lvl="0" indent="0" defTabSz="914367" rtl="0" eaLnBrk="1" fontAlgn="auto" latinLnBrk="0" hangingPunct="1">
              <a:lnSpc>
                <a:spcPct val="100000"/>
              </a:lnSpc>
              <a:spcBef>
                <a:spcPts val="0"/>
              </a:spcBef>
              <a:spcAft>
                <a:spcPts val="0"/>
              </a:spcAft>
              <a:buClrTx/>
              <a:buSzTx/>
              <a:buFontTx/>
              <a:buNone/>
              <a:tabLst/>
              <a:defRPr/>
            </a:pPr>
            <a:r>
              <a:rPr lang="en-US" sz="4000" noProof="0" dirty="0">
                <a:solidFill>
                  <a:schemeClr val="accent1"/>
                </a:solidFill>
                <a:latin typeface="Segoe UI Semibold"/>
              </a:rPr>
              <a:t>Performed by</a:t>
            </a:r>
            <a:r>
              <a:rPr lang="en-US" sz="4000" dirty="0">
                <a:solidFill>
                  <a:schemeClr val="accent1"/>
                </a:solidFill>
                <a:latin typeface="Segoe UI Semibold"/>
              </a:rPr>
              <a:t> a </a:t>
            </a:r>
            <a:r>
              <a:rPr lang="en-US" sz="4000" noProof="0" dirty="0">
                <a:solidFill>
                  <a:schemeClr val="accent1"/>
                </a:solidFill>
                <a:latin typeface="Segoe UI Semibold"/>
              </a:rPr>
              <a:t>Data Engineer</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1895904"/>
          </a:xfrm>
        </p:spPr>
        <p:txBody>
          <a:bodyPr/>
          <a:lstStyle/>
          <a:p>
            <a:r>
              <a:rPr lang="en-US" dirty="0"/>
              <a:t>List the new roles of modern data projects</a:t>
            </a:r>
          </a:p>
          <a:p>
            <a:r>
              <a:rPr lang="en-US" dirty="0"/>
              <a:t>Outline Data Engineering Practices</a:t>
            </a:r>
          </a:p>
          <a:p>
            <a:r>
              <a:rPr lang="en-US" dirty="0"/>
              <a:t>Explore the high-level process for architecting a data engineering project</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1636"/>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31455" r="9301"/>
          <a:stretch/>
        </p:blipFill>
        <p:spPr>
          <a:xfrm flipH="1">
            <a:off x="6096000" y="0"/>
            <a:ext cx="6094414" cy="6858000"/>
          </a:xfrm>
          <a:prstGeom prst="rect">
            <a:avLst/>
          </a:prstGeom>
        </p:spPr>
      </p:pic>
      <p:sp>
        <p:nvSpPr>
          <p:cNvPr id="21" name="Slide Number Placeholder 2"/>
          <p:cNvSpPr txBox="1">
            <a:spLocks/>
          </p:cNvSpPr>
          <p:nvPr/>
        </p:nvSpPr>
        <p:spPr>
          <a:xfrm>
            <a:off x="11353800" y="6519060"/>
            <a:ext cx="761999" cy="304801"/>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solidFill>
                <a:latin typeface="Segoe UI" pitchFamily="34" charset="0"/>
                <a:ea typeface="Segoe UI" pitchFamily="34" charset="0"/>
                <a:cs typeface="Segoe U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ea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endParaRPr>
          </a:p>
        </p:txBody>
      </p:sp>
      <p:grpSp>
        <p:nvGrpSpPr>
          <p:cNvPr id="8" name="Group 7"/>
          <p:cNvGrpSpPr/>
          <p:nvPr/>
        </p:nvGrpSpPr>
        <p:grpSpPr>
          <a:xfrm>
            <a:off x="362051" y="1617673"/>
            <a:ext cx="5354304" cy="4796202"/>
            <a:chOff x="6477465" y="1600200"/>
            <a:chExt cx="5354304" cy="4796202"/>
          </a:xfrm>
        </p:grpSpPr>
        <p:sp>
          <p:nvSpPr>
            <p:cNvPr id="24" name="Oval 23"/>
            <p:cNvSpPr>
              <a:spLocks noChangeAspect="1"/>
            </p:cNvSpPr>
            <p:nvPr/>
          </p:nvSpPr>
          <p:spPr>
            <a:xfrm>
              <a:off x="7237345" y="2559665"/>
              <a:ext cx="3794760" cy="379476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7" name="Group 6"/>
            <p:cNvGrpSpPr/>
            <p:nvPr/>
          </p:nvGrpSpPr>
          <p:grpSpPr>
            <a:xfrm>
              <a:off x="8119109" y="1600200"/>
              <a:ext cx="2011681" cy="2011680"/>
              <a:chOff x="8119109" y="1828800"/>
              <a:chExt cx="2011681" cy="2011680"/>
            </a:xfrm>
          </p:grpSpPr>
          <p:sp>
            <p:nvSpPr>
              <p:cNvPr id="17" name="Oval 16"/>
              <p:cNvSpPr>
                <a:spLocks noChangeAspect="1"/>
              </p:cNvSpPr>
              <p:nvPr/>
            </p:nvSpPr>
            <p:spPr>
              <a:xfrm>
                <a:off x="8119109" y="1828800"/>
                <a:ext cx="2011681" cy="2011680"/>
              </a:xfrm>
              <a:prstGeom prst="ellipse">
                <a:avLst/>
              </a:prstGeom>
              <a:solidFill>
                <a:srgbClr val="00163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Oval 65"/>
              <p:cNvSpPr/>
              <p:nvPr/>
            </p:nvSpPr>
            <p:spPr>
              <a:xfrm>
                <a:off x="8196177" y="1891690"/>
                <a:ext cx="1887177" cy="1887175"/>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    Engineer</a:t>
                </a:r>
                <a:endPar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grpSp>
          <p:nvGrpSpPr>
            <p:cNvPr id="6" name="Group 5"/>
            <p:cNvGrpSpPr/>
            <p:nvPr/>
          </p:nvGrpSpPr>
          <p:grpSpPr>
            <a:xfrm>
              <a:off x="6477465" y="4384722"/>
              <a:ext cx="2011681" cy="2011680"/>
              <a:chOff x="6262347" y="4422087"/>
              <a:chExt cx="2011681" cy="2011680"/>
            </a:xfrm>
          </p:grpSpPr>
          <p:sp>
            <p:nvSpPr>
              <p:cNvPr id="16" name="Oval 15"/>
              <p:cNvSpPr>
                <a:spLocks noChangeAspect="1"/>
              </p:cNvSpPr>
              <p:nvPr/>
            </p:nvSpPr>
            <p:spPr>
              <a:xfrm>
                <a:off x="6262347" y="4422087"/>
                <a:ext cx="2011681" cy="2011680"/>
              </a:xfrm>
              <a:prstGeom prst="ellipse">
                <a:avLst/>
              </a:prstGeom>
              <a:solidFill>
                <a:srgbClr val="00163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Oval 49"/>
              <p:cNvSpPr/>
              <p:nvPr/>
            </p:nvSpPr>
            <p:spPr>
              <a:xfrm>
                <a:off x="6324600" y="4488951"/>
                <a:ext cx="1887176" cy="1887175"/>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AI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dirty="0">
                    <a:solidFill>
                      <a:prstClr val="white"/>
                    </a:solidFill>
                    <a:latin typeface="Segoe UI"/>
                    <a:ea typeface="Segoe UI" pitchFamily="34" charset="0"/>
                    <a:cs typeface="Segoe UI" pitchFamily="34" charset="0"/>
                  </a:rPr>
                  <a:t>Engineer</a:t>
                </a:r>
                <a:endPar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grpSp>
          <p:nvGrpSpPr>
            <p:cNvPr id="4" name="Group 3"/>
            <p:cNvGrpSpPr/>
            <p:nvPr/>
          </p:nvGrpSpPr>
          <p:grpSpPr>
            <a:xfrm>
              <a:off x="9820088" y="4384722"/>
              <a:ext cx="2011681" cy="2011680"/>
              <a:chOff x="10023495" y="4426698"/>
              <a:chExt cx="2011681" cy="2011680"/>
            </a:xfrm>
          </p:grpSpPr>
          <p:sp>
            <p:nvSpPr>
              <p:cNvPr id="18" name="Oval 17"/>
              <p:cNvSpPr>
                <a:spLocks noChangeAspect="1"/>
              </p:cNvSpPr>
              <p:nvPr/>
            </p:nvSpPr>
            <p:spPr>
              <a:xfrm>
                <a:off x="10023495" y="4426698"/>
                <a:ext cx="2011681" cy="2011680"/>
              </a:xfrm>
              <a:prstGeom prst="ellipse">
                <a:avLst/>
              </a:prstGeom>
              <a:solidFill>
                <a:srgbClr val="00163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9" name="Oval 68"/>
              <p:cNvSpPr/>
              <p:nvPr/>
            </p:nvSpPr>
            <p:spPr>
              <a:xfrm>
                <a:off x="10085748" y="4488950"/>
                <a:ext cx="1887177" cy="1887176"/>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dirty="0">
                    <a:solidFill>
                      <a:prstClr val="white"/>
                    </a:solidFill>
                    <a:latin typeface="Segoe UI"/>
                    <a:ea typeface="Segoe UI" pitchFamily="34" charset="0"/>
                    <a:cs typeface="Segoe UI" pitchFamily="34" charset="0"/>
                  </a:rPr>
                  <a:t>Scientist</a:t>
                </a:r>
                <a:endPar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grpSp>
      <p:sp>
        <p:nvSpPr>
          <p:cNvPr id="3" name="Title 2"/>
          <p:cNvSpPr>
            <a:spLocks noGrp="1"/>
          </p:cNvSpPr>
          <p:nvPr>
            <p:ph type="title"/>
          </p:nvPr>
        </p:nvSpPr>
        <p:spPr>
          <a:xfrm>
            <a:off x="209185" y="246073"/>
            <a:ext cx="5708205" cy="914400"/>
          </a:xfrm>
        </p:spPr>
        <p:txBody>
          <a:bodyPr/>
          <a:lstStyle/>
          <a:p>
            <a:r>
              <a:rPr lang="en-US" sz="4000" dirty="0">
                <a:solidFill>
                  <a:schemeClr val="bg1"/>
                </a:solidFill>
              </a:rPr>
              <a:t>Roles in Data Projects</a:t>
            </a:r>
          </a:p>
        </p:txBody>
      </p:sp>
    </p:spTree>
    <p:extLst>
      <p:ext uri="{BB962C8B-B14F-4D97-AF65-F5344CB8AC3E}">
        <p14:creationId xmlns:p14="http://schemas.microsoft.com/office/powerpoint/2010/main" val="31669737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90218"/>
            <a:ext cx="4167887" cy="1661993"/>
          </a:xfrm>
        </p:spPr>
        <p:txBody>
          <a:bodyPr/>
          <a:lstStyle/>
          <a:p>
            <a:r>
              <a:rPr lang="en-US" dirty="0"/>
              <a:t>DP-200T01: </a:t>
            </a:r>
            <a:br>
              <a:rPr lang="en-US" dirty="0"/>
            </a:br>
            <a:r>
              <a:rPr lang="en-US" dirty="0"/>
              <a:t>Azure for the </a:t>
            </a:r>
            <a:br>
              <a:rPr lang="en-US" dirty="0"/>
            </a:br>
            <a:r>
              <a:rPr lang="en-US" dirty="0"/>
              <a:t>Data Engineer</a:t>
            </a:r>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screen">
            <a:extLst>
              <a:ext uri="{28A0092B-C50C-407E-A947-70E740481C1C}">
                <a14:useLocalDpi xmlns:a14="http://schemas.microsoft.com/office/drawing/2010/main"/>
              </a:ext>
            </a:extLst>
          </a:blip>
          <a:srcRect l="-56" t="2850"/>
          <a:stretch/>
        </p:blipFill>
        <p:spPr>
          <a:xfrm>
            <a:off x="0" y="0"/>
            <a:ext cx="12197150" cy="6857514"/>
          </a:xfrm>
          <a:prstGeom prst="rect">
            <a:avLst/>
          </a:prstGeom>
        </p:spPr>
      </p:pic>
      <p:sp>
        <p:nvSpPr>
          <p:cNvPr id="6" name="Rectangle 5"/>
          <p:cNvSpPr/>
          <p:nvPr/>
        </p:nvSpPr>
        <p:spPr>
          <a:xfrm>
            <a:off x="0" y="-104836"/>
            <a:ext cx="12211050" cy="6858002"/>
          </a:xfrm>
          <a:prstGeom prst="rect">
            <a:avLst/>
          </a:prstGeom>
          <a:gradFill>
            <a:gsLst>
              <a:gs pos="0">
                <a:schemeClr val="tx2">
                  <a:lumMod val="75000"/>
                </a:schemeClr>
              </a:gs>
              <a:gs pos="81000">
                <a:schemeClr val="tx2">
                  <a:lumMod val="100000"/>
                  <a:alpha val="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3" name="Title 22"/>
          <p:cNvSpPr>
            <a:spLocks noGrp="1"/>
          </p:cNvSpPr>
          <p:nvPr>
            <p:ph type="title"/>
          </p:nvPr>
        </p:nvSpPr>
        <p:spPr/>
        <p:txBody>
          <a:bodyPr/>
          <a:lstStyle/>
          <a:p>
            <a:r>
              <a:rPr lang="en-US" sz="4000" dirty="0">
                <a:solidFill>
                  <a:schemeClr val="bg1"/>
                </a:solidFill>
              </a:rPr>
              <a:t>Data Engineering Practices</a:t>
            </a:r>
          </a:p>
        </p:txBody>
      </p:sp>
      <p:sp>
        <p:nvSpPr>
          <p:cNvPr id="21" name="TextBox 20"/>
          <p:cNvSpPr txBox="1">
            <a:spLocks noChangeAspect="1"/>
          </p:cNvSpPr>
          <p:nvPr/>
        </p:nvSpPr>
        <p:spPr>
          <a:xfrm>
            <a:off x="9031829"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Secure</a:t>
            </a:r>
          </a:p>
        </p:txBody>
      </p:sp>
      <p:sp>
        <p:nvSpPr>
          <p:cNvPr id="13" name="TextBox 12"/>
          <p:cNvSpPr txBox="1">
            <a:spLocks noChangeAspect="1"/>
          </p:cNvSpPr>
          <p:nvPr/>
        </p:nvSpPr>
        <p:spPr>
          <a:xfrm>
            <a:off x="5099254"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Process</a:t>
            </a:r>
          </a:p>
        </p:txBody>
      </p:sp>
      <p:sp>
        <p:nvSpPr>
          <p:cNvPr id="8" name="TextBox 7"/>
          <p:cNvSpPr txBox="1">
            <a:spLocks noChangeAspect="1"/>
          </p:cNvSpPr>
          <p:nvPr/>
        </p:nvSpPr>
        <p:spPr>
          <a:xfrm>
            <a:off x="1166679" y="1946325"/>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Provision</a:t>
            </a:r>
          </a:p>
        </p:txBody>
      </p:sp>
      <p:sp>
        <p:nvSpPr>
          <p:cNvPr id="14" name="TextBox 13">
            <a:extLst>
              <a:ext uri="{FF2B5EF4-FFF2-40B4-BE49-F238E27FC236}">
                <a16:creationId xmlns:a16="http://schemas.microsoft.com/office/drawing/2014/main" id="{2A70CF76-D67B-4D88-B857-CCFE73272BA2}"/>
              </a:ext>
            </a:extLst>
          </p:cNvPr>
          <p:cNvSpPr txBox="1">
            <a:spLocks noChangeAspect="1"/>
          </p:cNvSpPr>
          <p:nvPr/>
        </p:nvSpPr>
        <p:spPr>
          <a:xfrm>
            <a:off x="6947735" y="4110941"/>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Disaster</a:t>
            </a:r>
          </a:p>
          <a:p>
            <a:pPr marL="0" marR="0" lvl="0" indent="0" algn="ctr" defTabSz="896214" rtl="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Recovery</a:t>
            </a:r>
            <a:endPar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D05E3E29-E795-4881-BA96-5C33984EB76A}"/>
              </a:ext>
            </a:extLst>
          </p:cNvPr>
          <p:cNvSpPr txBox="1">
            <a:spLocks noChangeAspect="1"/>
          </p:cNvSpPr>
          <p:nvPr/>
        </p:nvSpPr>
        <p:spPr>
          <a:xfrm>
            <a:off x="3015160" y="4110941"/>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Monitor</a:t>
            </a:r>
          </a:p>
        </p:txBody>
      </p:sp>
    </p:spTree>
    <p:extLst>
      <p:ext uri="{BB962C8B-B14F-4D97-AF65-F5344CB8AC3E}">
        <p14:creationId xmlns:p14="http://schemas.microsoft.com/office/powerpoint/2010/main" val="354742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Architecting Projects – an example.</a:t>
            </a:r>
          </a:p>
        </p:txBody>
      </p:sp>
      <p:pic>
        <p:nvPicPr>
          <p:cNvPr id="71" name="Picture 70" descr="A screenshot of a cell phone&#10;&#10;Description automatically generated">
            <a:extLst>
              <a:ext uri="{FF2B5EF4-FFF2-40B4-BE49-F238E27FC236}">
                <a16:creationId xmlns:a16="http://schemas.microsoft.com/office/drawing/2014/main" id="{182FBA44-59BC-4C43-9085-B0817B4BFF19}"/>
              </a:ext>
            </a:extLst>
          </p:cNvPr>
          <p:cNvPicPr>
            <a:picLocks noChangeAspect="1"/>
          </p:cNvPicPr>
          <p:nvPr/>
        </p:nvPicPr>
        <p:blipFill>
          <a:blip r:embed="rId3"/>
          <a:stretch>
            <a:fillRect/>
          </a:stretch>
        </p:blipFill>
        <p:spPr>
          <a:xfrm>
            <a:off x="500881" y="979945"/>
            <a:ext cx="10800015" cy="5729796"/>
          </a:xfrm>
          <a:prstGeom prst="rect">
            <a:avLst/>
          </a:prstGeom>
        </p:spPr>
      </p:pic>
    </p:spTree>
    <p:extLst>
      <p:ext uri="{BB962C8B-B14F-4D97-AF65-F5344CB8AC3E}">
        <p14:creationId xmlns:p14="http://schemas.microsoft.com/office/powerpoint/2010/main" val="34538451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3705630"/>
          </a:xfrm>
        </p:spPr>
        <p:txBody>
          <a:bodyPr/>
          <a:lstStyle/>
          <a:p>
            <a:r>
              <a:rPr lang="en-US" dirty="0"/>
              <a:t>Q01 – Which role works with services such as Cognitive Services, Cognitive Search, and the Bot Framework</a:t>
            </a:r>
          </a:p>
          <a:p>
            <a:pPr lvl="0"/>
            <a:r>
              <a:rPr lang="en-GB" b="1" dirty="0"/>
              <a:t>A01 – AI Engineer</a:t>
            </a:r>
            <a:br>
              <a:rPr lang="en-GB" dirty="0"/>
            </a:br>
            <a:endParaRPr lang="en-GB" dirty="0"/>
          </a:p>
          <a:p>
            <a:r>
              <a:rPr lang="en-US" dirty="0"/>
              <a:t>Q02 - Which Azure Data Platform technology is commonly used to process data in an ELT framework?</a:t>
            </a:r>
          </a:p>
          <a:p>
            <a:pPr lvl="0"/>
            <a:r>
              <a:rPr lang="en-GB" b="1" dirty="0"/>
              <a:t>A02 – Azure Data Factory</a:t>
            </a:r>
            <a:br>
              <a:rPr lang="en-GB" dirty="0"/>
            </a:br>
            <a:endParaRPr lang="en-GB" dirty="0"/>
          </a:p>
        </p:txBody>
      </p:sp>
    </p:spTree>
    <p:extLst>
      <p:ext uri="{BB962C8B-B14F-4D97-AF65-F5344CB8AC3E}">
        <p14:creationId xmlns:p14="http://schemas.microsoft.com/office/powerpoint/2010/main" val="153394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4294189" cy="1231106"/>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04</a:t>
            </a:r>
          </a:p>
          <a:p>
            <a:pPr marL="0" marR="0" lvl="0" indent="0" defTabSz="914367" rtl="0" eaLnBrk="1" fontAlgn="auto" latinLnBrk="0" hangingPunct="1">
              <a:lnSpc>
                <a:spcPct val="100000"/>
              </a:lnSpc>
              <a:spcBef>
                <a:spcPts val="0"/>
              </a:spcBef>
              <a:spcAft>
                <a:spcPts val="0"/>
              </a:spcAft>
              <a:buClrTx/>
              <a:buSzTx/>
              <a:buFontTx/>
              <a:buNone/>
              <a:tabLst/>
              <a:defRPr/>
            </a:pPr>
            <a:r>
              <a:rPr lang="en-GB" sz="4000" dirty="0">
                <a:solidFill>
                  <a:schemeClr val="accent1"/>
                </a:solidFill>
                <a:latin typeface="Segoe UI Semibold"/>
              </a:rPr>
              <a:t>Course Case Study</a:t>
            </a:r>
            <a:endParaRPr lang="en-US" sz="4000" dirty="0">
              <a:solidFill>
                <a:schemeClr val="accent1"/>
              </a:solidFill>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93872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947952"/>
          </a:xfrm>
        </p:spPr>
        <p:txBody>
          <a:bodyPr/>
          <a:lstStyle/>
          <a:p>
            <a:r>
              <a:rPr lang="en-US" dirty="0"/>
              <a:t>Read the Course Case Study</a:t>
            </a:r>
          </a:p>
          <a:p>
            <a:pPr marL="0" indent="0">
              <a:buNone/>
            </a:pPr>
            <a:endParaRPr lang="en-US" dirty="0"/>
          </a:p>
        </p:txBody>
      </p:sp>
    </p:spTree>
    <p:extLst>
      <p:ext uri="{BB962C8B-B14F-4D97-AF65-F5344CB8AC3E}">
        <p14:creationId xmlns:p14="http://schemas.microsoft.com/office/powerpoint/2010/main" val="35963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28600" y="228600"/>
            <a:ext cx="5531533" cy="914400"/>
          </a:xfrm>
        </p:spPr>
        <p:txBody>
          <a:bodyPr/>
          <a:lstStyle/>
          <a:p>
            <a:r>
              <a:rPr lang="en-US" sz="4000" dirty="0">
                <a:solidFill>
                  <a:schemeClr val="bg1"/>
                </a:solidFill>
              </a:rPr>
              <a:t>Course Case Study</a:t>
            </a:r>
            <a:br>
              <a:rPr lang="en-US" sz="4000" dirty="0">
                <a:solidFill>
                  <a:schemeClr val="bg1"/>
                </a:solidFill>
              </a:rPr>
            </a:br>
            <a:r>
              <a:rPr lang="en-US" sz="4000" dirty="0">
                <a:solidFill>
                  <a:schemeClr val="bg1"/>
                </a:solidFill>
              </a:rPr>
              <a:t>AdventureWorks Cycles</a:t>
            </a:r>
          </a:p>
        </p:txBody>
      </p:sp>
      <p:sp>
        <p:nvSpPr>
          <p:cNvPr id="2" name="Slide Number Placeholder 1"/>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3" name="TextBox 12"/>
          <p:cNvSpPr txBox="1"/>
          <p:nvPr/>
        </p:nvSpPr>
        <p:spPr>
          <a:xfrm>
            <a:off x="629464" y="1946157"/>
            <a:ext cx="4915178" cy="855285"/>
          </a:xfrm>
          <a:prstGeom prst="rect">
            <a:avLst/>
          </a:prstGeom>
        </p:spPr>
        <p:txBody>
          <a:bodyPr vert="horz"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Read the case study</a:t>
            </a:r>
            <a:br>
              <a:rPr kumimoji="0" lang="en-US" sz="4400" b="1"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br>
            <a:endParaRPr lang="en-US" sz="1400" dirty="0">
              <a:solidFill>
                <a:prstClr val="white"/>
              </a:solidFill>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In this section of the course, the instructor will either: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prstClr val="white"/>
              </a:solidFill>
              <a:latin typeface="Segoe UI"/>
              <a:ea typeface="Segoe UI" pitchFamily="34" charset="0"/>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Allocate you 10 minutes to read through the case study.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prstClr val="white"/>
              </a:solidFill>
              <a:latin typeface="Segoe UI"/>
              <a:ea typeface="Segoe UI" pitchFamily="34" charset="0"/>
              <a:cs typeface="Segoe UI"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400" dirty="0">
                <a:solidFill>
                  <a:prstClr val="white"/>
                </a:solidFill>
                <a:latin typeface="Segoe UI"/>
                <a:ea typeface="Segoe UI" pitchFamily="34" charset="0"/>
                <a:cs typeface="Segoe UI" pitchFamily="34" charset="0"/>
              </a:rPr>
              <a:t>      </a:t>
            </a:r>
            <a:r>
              <a:rPr kumimoji="0" lang="en-US" sz="14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prstClr val="white"/>
              </a:solidFill>
              <a:latin typeface="Segoe UI"/>
              <a:ea typeface="Segoe UI" pitchFamily="34" charset="0"/>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Spend 10 minutes walking through the case study with you as a group</a:t>
            </a:r>
            <a:br>
              <a:rPr kumimoji="0" lang="en-US" sz="14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br>
            <a:endParaRPr kumimoji="0" lang="en-US" sz="14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prstClr val="white"/>
              </a:solidFill>
              <a:latin typeface="Segoe UI"/>
              <a:ea typeface="Segoe UI" pitchFamily="34" charset="0"/>
              <a:cs typeface="Segoe UI"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400" b="1" dirty="0">
                <a:solidFill>
                  <a:prstClr val="white"/>
                </a:solidFill>
                <a:latin typeface="Segoe UI"/>
                <a:ea typeface="Segoe UI" pitchFamily="34" charset="0"/>
                <a:cs typeface="Segoe UI" pitchFamily="34" charset="0"/>
              </a:rPr>
              <a:t>Note: </a:t>
            </a:r>
          </a:p>
          <a:p>
            <a:pPr marR="0" lvl="0" algn="l" defTabSz="914400" rtl="0" eaLnBrk="1" fontAlgn="auto" latinLnBrk="0" hangingPunct="1">
              <a:lnSpc>
                <a:spcPct val="100000"/>
              </a:lnSpc>
              <a:spcBef>
                <a:spcPts val="0"/>
              </a:spcBef>
              <a:spcAft>
                <a:spcPts val="0"/>
              </a:spcAft>
              <a:buClrTx/>
              <a:buSzTx/>
              <a:tabLst/>
              <a:defRPr/>
            </a:pPr>
            <a:r>
              <a:rPr lang="en-US" sz="1400" b="1" dirty="0">
                <a:solidFill>
                  <a:prstClr val="white"/>
                </a:solidFill>
                <a:latin typeface="Segoe UI"/>
                <a:ea typeface="Segoe UI" pitchFamily="34" charset="0"/>
                <a:cs typeface="Segoe UI" pitchFamily="34" charset="0"/>
              </a:rPr>
              <a:t>T</a:t>
            </a:r>
            <a:r>
              <a:rPr lang="en-US" sz="1400" dirty="0">
                <a:solidFill>
                  <a:prstClr val="white"/>
                </a:solidFill>
                <a:latin typeface="Segoe UI"/>
                <a:ea typeface="Segoe UI" pitchFamily="34" charset="0"/>
                <a:cs typeface="Segoe UI" pitchFamily="34" charset="0"/>
              </a:rPr>
              <a:t>his case study will be used in labs across the entire course. Each lab will drill down more into the detail of what is required as you perform each lab.</a:t>
            </a:r>
            <a:endParaRPr kumimoji="0" lang="en-US" sz="14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539E3B3-870C-4F41-B9C6-64FEFC74796A}"/>
              </a:ext>
            </a:extLst>
          </p:cNvPr>
          <p:cNvPicPr>
            <a:picLocks noChangeAspect="1"/>
          </p:cNvPicPr>
          <p:nvPr/>
        </p:nvPicPr>
        <p:blipFill rotWithShape="1">
          <a:blip r:embed="rId3">
            <a:extLst>
              <a:ext uri="{28A0092B-C50C-407E-A947-70E740481C1C}">
                <a14:useLocalDpi xmlns:a14="http://schemas.microsoft.com/office/drawing/2010/main" val="0"/>
              </a:ext>
            </a:extLst>
          </a:blip>
          <a:srcRect l="36596" r="4164"/>
          <a:stretch/>
        </p:blipFill>
        <p:spPr>
          <a:xfrm flipH="1">
            <a:off x="6097587" y="0"/>
            <a:ext cx="6094414" cy="6858526"/>
          </a:xfrm>
          <a:prstGeom prst="rect">
            <a:avLst/>
          </a:prstGeom>
        </p:spPr>
      </p:pic>
    </p:spTree>
    <p:extLst>
      <p:ext uri="{BB962C8B-B14F-4D97-AF65-F5344CB8AC3E}">
        <p14:creationId xmlns:p14="http://schemas.microsoft.com/office/powerpoint/2010/main" val="23926877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5256824"/>
          </a:xfrm>
        </p:spPr>
        <p:txBody>
          <a:bodyPr/>
          <a:lstStyle/>
          <a:p>
            <a:r>
              <a:rPr lang="en-US" dirty="0"/>
              <a:t>Q01 – Which requirement is likely to be the easiest to implement from a data engineering perspective?</a:t>
            </a:r>
          </a:p>
          <a:p>
            <a:r>
              <a:rPr lang="en-GB" b="1" dirty="0"/>
              <a:t>A01 – AdventureWorks Website</a:t>
            </a:r>
          </a:p>
          <a:p>
            <a:pPr lvl="0"/>
            <a:endParaRPr lang="en-GB" dirty="0"/>
          </a:p>
          <a:p>
            <a:r>
              <a:rPr lang="en-US" dirty="0"/>
              <a:t>Q02 - Which data platform technology could be used to implement the predictive analytics capabilities that AdventureWorks desires?</a:t>
            </a:r>
          </a:p>
          <a:p>
            <a:pPr lvl="0"/>
            <a:r>
              <a:rPr lang="en-GB" b="1" dirty="0"/>
              <a:t>A02 – Azure Databricks</a:t>
            </a:r>
            <a:br>
              <a:rPr lang="en-GB" dirty="0"/>
            </a:br>
            <a:endParaRPr lang="en-GB" dirty="0"/>
          </a:p>
          <a:p>
            <a:r>
              <a:rPr lang="en-US" dirty="0"/>
              <a:t>Q03 - Which data platform technology could be used to help AdventureWorks scale globally?</a:t>
            </a:r>
          </a:p>
          <a:p>
            <a:pPr lvl="0"/>
            <a:r>
              <a:rPr lang="en-GB" b="1" dirty="0"/>
              <a:t>A03 – Azure Cosmos DB</a:t>
            </a:r>
            <a:endParaRPr lang="en-US" b="1" dirty="0"/>
          </a:p>
        </p:txBody>
      </p:sp>
    </p:spTree>
    <p:extLst>
      <p:ext uri="{BB962C8B-B14F-4D97-AF65-F5344CB8AC3E}">
        <p14:creationId xmlns:p14="http://schemas.microsoft.com/office/powerpoint/2010/main" val="126155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Azure for the Data Engineer</a:t>
            </a:r>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overview</a:t>
            </a:r>
          </a:p>
        </p:txBody>
      </p:sp>
      <p:sp>
        <p:nvSpPr>
          <p:cNvPr id="6" name="Text Placeholder 5"/>
          <p:cNvSpPr>
            <a:spLocks noGrp="1"/>
          </p:cNvSpPr>
          <p:nvPr>
            <p:ph type="body" sz="quarter" idx="10"/>
          </p:nvPr>
        </p:nvSpPr>
        <p:spPr>
          <a:xfrm>
            <a:off x="471466" y="1108734"/>
            <a:ext cx="11018520" cy="2369880"/>
          </a:xfrm>
        </p:spPr>
        <p:txBody>
          <a:bodyPr/>
          <a:lstStyle/>
          <a:p>
            <a:pPr marL="0" indent="0">
              <a:buNone/>
            </a:pPr>
            <a:r>
              <a:rPr lang="en-US" sz="2200" dirty="0"/>
              <a:t>The students will take the information gained in the lessons and from the case study to scope out the deliverables for a digital transformation project within AdventureWorks. They will first identify how the evolving use of data has presented new opportunities for the organization. The students will also explore which Azure Data Platform services can be used to address the business needs and define the tasks that will be performed by the data engineer. Finally, students will finalize the data engineering deliverables for AdventureWorks.</a:t>
            </a:r>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Lab objectives</a:t>
            </a:r>
          </a:p>
        </p:txBody>
      </p:sp>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19759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After completing this lab, you will be able to:</a:t>
            </a:r>
          </a:p>
          <a:p>
            <a:pPr marL="228600" lvl="1" indent="0">
              <a:buNone/>
            </a:pPr>
            <a:br>
              <a:rPr lang="en-US" sz="1200" dirty="0"/>
            </a:br>
            <a:r>
              <a:rPr lang="en-US" dirty="0">
                <a:latin typeface="Segoe UI Semilight" panose="020B0402040204020203" pitchFamily="34" charset="0"/>
                <a:cs typeface="Segoe UI Semilight" panose="020B0402040204020203" pitchFamily="34" charset="0"/>
              </a:rPr>
              <a:t>1. Identify the evolving world of data within AdventureWorks.</a:t>
            </a:r>
          </a:p>
          <a:p>
            <a:pPr marL="228600" lvl="1" indent="0">
              <a:buNone/>
            </a:pPr>
            <a:r>
              <a:rPr lang="en-US" dirty="0">
                <a:latin typeface="Segoe UI Semilight" panose="020B0402040204020203" pitchFamily="34" charset="0"/>
                <a:cs typeface="Segoe UI Semilight" panose="020B0402040204020203" pitchFamily="34" charset="0"/>
              </a:rPr>
              <a:t>2. Determine the Azure Data Platform services to use for AdventureWorks.</a:t>
            </a:r>
          </a:p>
          <a:p>
            <a:pPr marL="228600" lvl="1" indent="0">
              <a:buNone/>
            </a:pPr>
            <a:r>
              <a:rPr lang="en-US" dirty="0">
                <a:latin typeface="Segoe UI Semilight" panose="020B0402040204020203" pitchFamily="34" charset="0"/>
                <a:cs typeface="Segoe UI Semilight" panose="020B0402040204020203" pitchFamily="34" charset="0"/>
              </a:rPr>
              <a:t>3. Identify the tasks to be performed by the Data Engineer.</a:t>
            </a:r>
          </a:p>
          <a:p>
            <a:pPr marL="228600" lvl="1" indent="0">
              <a:buNone/>
            </a:pPr>
            <a:r>
              <a:rPr lang="en-US" dirty="0">
                <a:latin typeface="Segoe UI Semilight" panose="020B0402040204020203" pitchFamily="34" charset="0"/>
                <a:cs typeface="Segoe UI Semilight" panose="020B0402040204020203" pitchFamily="34" charset="0"/>
              </a:rPr>
              <a:t>4. Finalize the data engineering deliverables for AdventureWorks.</a:t>
            </a: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5546134"/>
          </a:xfrm>
        </p:spPr>
        <p:txBody>
          <a:bodyPr/>
          <a:lstStyle/>
          <a:p>
            <a:pPr marL="0" indent="0">
              <a:buNone/>
            </a:pPr>
            <a:r>
              <a:rPr lang="en-US" sz="1700" dirty="0"/>
              <a:t>You have been hired as a Senior Data Engineer to advise the management and employees of AdventureWorks on a digital transformation project. AdventureWorks has been selling bicycles and bicycle parts directly to end-consumer and distributors for over a decade. In the last few years, they have observed how different industries have been taking advantage of recent developments in cloud technology to offer customers a more personalized and engaging service. They want to lead the way in their industry.</a:t>
            </a:r>
          </a:p>
          <a:p>
            <a:pPr marL="0" indent="0">
              <a:buNone/>
            </a:pPr>
            <a:br>
              <a:rPr lang="en-US" sz="1700" dirty="0"/>
            </a:br>
            <a:r>
              <a:rPr lang="en-US" sz="1700" dirty="0"/>
              <a:t>You have been asked to work with the IT department to perform a discovery workshop with the organization to identify which data platform technologies can be used to the benefit of both AdventureWorks and their customers. They are specifically wanting to make sure that the technology brings the business closer to their customers on a variety of levels. This can include making personalized offers when making purchases or using customer services, to offering telemetry information on the bikes that they use. There is also a requirement to manage an existing reporting system that is held in a data warehouse.</a:t>
            </a:r>
          </a:p>
          <a:p>
            <a:pPr marL="0" indent="0">
              <a:buNone/>
            </a:pPr>
            <a:br>
              <a:rPr lang="en-US" sz="1700" dirty="0"/>
            </a:br>
            <a:r>
              <a:rPr lang="en-US" sz="1700" dirty="0"/>
              <a:t>The first step is to assess the current state of the cloud technologies and make sure that they can perform the project by performing the following analysis:</a:t>
            </a:r>
          </a:p>
          <a:p>
            <a:pPr marL="228600" lvl="1" indent="0">
              <a:buNone/>
            </a:pPr>
            <a:br>
              <a:rPr lang="en-US" sz="1700" dirty="0"/>
            </a:br>
            <a:r>
              <a:rPr lang="en-US" sz="1700" dirty="0">
                <a:latin typeface="Segoe UI Semilight" panose="020B0402040204020203" pitchFamily="34" charset="0"/>
                <a:cs typeface="Segoe UI Semilight" panose="020B0402040204020203" pitchFamily="34" charset="0"/>
              </a:rPr>
              <a:t>1. Identify the evolving world of data within AdventureWorks</a:t>
            </a:r>
          </a:p>
          <a:p>
            <a:pPr marL="228600" lvl="1" indent="0">
              <a:buNone/>
            </a:pPr>
            <a:r>
              <a:rPr lang="en-US" sz="1700" dirty="0">
                <a:latin typeface="Segoe UI Semilight" panose="020B0402040204020203" pitchFamily="34" charset="0"/>
                <a:cs typeface="Segoe UI Semilight" panose="020B0402040204020203" pitchFamily="34" charset="0"/>
              </a:rPr>
              <a:t>2. Determine the Azure Data Platform services to use for AdventureWorks</a:t>
            </a:r>
          </a:p>
          <a:p>
            <a:pPr marL="228600" lvl="1" indent="0">
              <a:buNone/>
            </a:pPr>
            <a:r>
              <a:rPr lang="en-US" sz="1700" dirty="0">
                <a:latin typeface="Segoe UI Semilight" panose="020B0402040204020203" pitchFamily="34" charset="0"/>
                <a:cs typeface="Segoe UI Semilight" panose="020B0402040204020203" pitchFamily="34" charset="0"/>
              </a:rPr>
              <a:t>3. Identify the tasks to be performed by the Data Engineer</a:t>
            </a:r>
          </a:p>
          <a:p>
            <a:pPr marL="228600" lvl="1" indent="0">
              <a:buNone/>
            </a:pPr>
            <a:r>
              <a:rPr lang="en-US" sz="1700" dirty="0">
                <a:latin typeface="Segoe UI Semilight" panose="020B0402040204020203" pitchFamily="34" charset="0"/>
                <a:cs typeface="Segoe UI Semilight" panose="020B0402040204020203" pitchFamily="34" charset="0"/>
              </a:rPr>
              <a:t>4. Finalize the data engineering deliverables for AdventureWorks</a:t>
            </a:r>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982081"/>
          </a:xfrm>
        </p:spPr>
        <p:txBody>
          <a:bodyPr/>
          <a:lstStyle/>
          <a:p>
            <a:r>
              <a:rPr lang="en-US" dirty="0"/>
              <a:t>L01 – Explain the evolving world of data</a:t>
            </a:r>
          </a:p>
          <a:p>
            <a:r>
              <a:rPr lang="en-US" dirty="0"/>
              <a:t>L02 - Survey the services in the Azure Data Platform</a:t>
            </a:r>
          </a:p>
          <a:p>
            <a:r>
              <a:rPr lang="en-US" dirty="0"/>
              <a:t>L03 - Identify the tasks that are performed by a Data Engineer</a:t>
            </a:r>
          </a:p>
          <a:p>
            <a:r>
              <a:rPr lang="en-US" dirty="0"/>
              <a:t>L04 - Describe the use cases for the cloud in a Case Study</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4567404"/>
          </a:xfrm>
        </p:spPr>
        <p:txBody>
          <a:bodyPr/>
          <a:lstStyle/>
          <a:p>
            <a:pPr lvl="0"/>
            <a:r>
              <a:rPr lang="en-US" dirty="0"/>
              <a:t>Exercise 1 – </a:t>
            </a:r>
            <a:r>
              <a:rPr lang="en-GB" dirty="0"/>
              <a:t>Have any data requirements been missed? </a:t>
            </a:r>
            <a:br>
              <a:rPr lang="en-GB" dirty="0"/>
            </a:br>
            <a:endParaRPr lang="en-GB" dirty="0"/>
          </a:p>
          <a:p>
            <a:pPr lvl="0"/>
            <a:r>
              <a:rPr lang="en-US" dirty="0"/>
              <a:t>Exercise 2 – Was there any debate in the mapping of a technology against a given data requirement?</a:t>
            </a:r>
            <a:br>
              <a:rPr lang="en-US" dirty="0"/>
            </a:br>
            <a:endParaRPr lang="en-US" dirty="0"/>
          </a:p>
          <a:p>
            <a:pPr lvl="0"/>
            <a:r>
              <a:rPr lang="en-US" dirty="0"/>
              <a:t>Exercise 3 – Are there any additional tasks that you think a Data Engineer should perform? </a:t>
            </a:r>
            <a:br>
              <a:rPr lang="en-US" dirty="0"/>
            </a:br>
            <a:endParaRPr lang="en-US" dirty="0"/>
          </a:p>
          <a:p>
            <a:pPr lvl="0"/>
            <a:r>
              <a:rPr lang="en-US" dirty="0"/>
              <a:t>Exercise 4 – Which particular technologies do you want to focus on in this course?</a:t>
            </a:r>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340014" y="4794098"/>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consider visiting [</a:t>
            </a:r>
            <a:r>
              <a:rPr lang="en-US" dirty="0">
                <a:hlinkClick r:id="rId4"/>
              </a:rPr>
              <a:t>the Microsoft Customer Case Study site</a:t>
            </a:r>
            <a:r>
              <a:rPr lang="en-US" dirty="0"/>
              <a:t>. Use the search bar to search by an industry such as healthcare or retail, or by a technology such as Azure Cosmos DB or Stream Analytics. Read through some of the customers stories.</a:t>
            </a:r>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r>
              <a:rPr lang="en-US" dirty="0"/>
              <a:t>- The evolving world of data.</a:t>
            </a:r>
          </a:p>
          <a:p>
            <a:r>
              <a:rPr lang="en-US" dirty="0"/>
              <a:t>- The services in the Azure Data Platform.</a:t>
            </a:r>
          </a:p>
          <a:p>
            <a:r>
              <a:rPr lang="en-US" dirty="0"/>
              <a:t>- The tasks that are performed by a Data Engineer.</a:t>
            </a:r>
          </a:p>
          <a:p>
            <a:r>
              <a:rPr lang="en-US" dirty="0"/>
              <a:t>- A fictitious Case Study for use in labs.</a:t>
            </a: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370398" cy="1231106"/>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01</a:t>
            </a:r>
          </a:p>
          <a:p>
            <a:pPr marL="0" marR="0" lvl="0" indent="0" defTabSz="914367" rtl="0" eaLnBrk="1" fontAlgn="auto" latinLnBrk="0" hangingPunct="1">
              <a:lnSpc>
                <a:spcPct val="100000"/>
              </a:lnSpc>
              <a:spcBef>
                <a:spcPts val="0"/>
              </a:spcBef>
              <a:spcAft>
                <a:spcPts val="0"/>
              </a:spcAft>
              <a:buClrTx/>
              <a:buSzTx/>
              <a:buFontTx/>
              <a:buNone/>
              <a:tabLst/>
              <a:defRPr/>
            </a:pPr>
            <a:r>
              <a:rPr lang="en-US" sz="4000" noProof="0" dirty="0">
                <a:solidFill>
                  <a:schemeClr val="accent1"/>
                </a:solidFill>
                <a:latin typeface="Segoe UI Semibold"/>
              </a:rPr>
              <a:t>The Evolving World of Data</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1982081"/>
          </a:xfrm>
        </p:spPr>
        <p:txBody>
          <a:bodyPr/>
          <a:lstStyle/>
          <a:p>
            <a:r>
              <a:rPr lang="en-GB" dirty="0"/>
              <a:t>Data Abundance</a:t>
            </a:r>
          </a:p>
          <a:p>
            <a:r>
              <a:rPr lang="en-GB" dirty="0"/>
              <a:t>Differences between on-premises and cloud data technologies</a:t>
            </a:r>
          </a:p>
          <a:p>
            <a:r>
              <a:rPr lang="en-US" dirty="0"/>
              <a:t>How the role of the data professional is changing in organizations</a:t>
            </a:r>
          </a:p>
          <a:p>
            <a:r>
              <a:rPr lang="en-US" dirty="0"/>
              <a:t>Identify use cases impacted by these changes</a:t>
            </a:r>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286955"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31802" y="3152001"/>
            <a:ext cx="4902199" cy="553998"/>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Data Abundance</a:t>
            </a:r>
            <a:endParaRPr kumimoji="0" lang="en-US" sz="2200" b="0" i="0" u="none" strike="noStrike" kern="0" cap="none" spc="0" normalizeH="0" baseline="0" noProof="0" dirty="0">
              <a:ln>
                <a:noFill/>
              </a:ln>
              <a:solidFill>
                <a:prstClr val="white"/>
              </a:solidFill>
              <a:effectLst/>
              <a:uLnTx/>
              <a:uFillTx/>
              <a:latin typeface="Segoe UI Ligh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4194808297"/>
              </p:ext>
            </p:extLst>
          </p:nvPr>
        </p:nvGraphicFramePr>
        <p:xfrm>
          <a:off x="6513968" y="223736"/>
          <a:ext cx="5449433" cy="6498076"/>
        </p:xfrm>
        <a:graphic>
          <a:graphicData uri="http://schemas.openxmlformats.org/drawingml/2006/table">
            <a:tbl>
              <a:tblPr firstRow="1" bandRow="1">
                <a:tableStyleId>{5940675A-B579-460E-94D1-54222C63F5DA}</a:tableStyleId>
              </a:tblPr>
              <a:tblGrid>
                <a:gridCol w="2413468">
                  <a:extLst>
                    <a:ext uri="{9D8B030D-6E8A-4147-A177-3AD203B41FA5}">
                      <a16:colId xmlns:a16="http://schemas.microsoft.com/office/drawing/2014/main" val="2330186622"/>
                    </a:ext>
                  </a:extLst>
                </a:gridCol>
                <a:gridCol w="3035965">
                  <a:extLst>
                    <a:ext uri="{9D8B030D-6E8A-4147-A177-3AD203B41FA5}">
                      <a16:colId xmlns:a16="http://schemas.microsoft.com/office/drawing/2014/main" val="554534615"/>
                    </a:ext>
                  </a:extLst>
                </a:gridCol>
              </a:tblGrid>
              <a:tr h="1254579">
                <a:tc>
                  <a:txBody>
                    <a:bodyPr/>
                    <a:lstStyle/>
                    <a:p>
                      <a:pPr algn="r"/>
                      <a:r>
                        <a:rPr lang="en-US" sz="2800" dirty="0">
                          <a:solidFill>
                            <a:schemeClr val="tx2">
                              <a:lumMod val="75000"/>
                            </a:schemeClr>
                          </a:solidFill>
                          <a:latin typeface="+mj-lt"/>
                        </a:rPr>
                        <a:t>Processes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600" b="0" i="0" u="none" strike="noStrike" kern="1200" baseline="0" dirty="0">
                          <a:solidFill>
                            <a:schemeClr val="tx1"/>
                          </a:solidFill>
                          <a:latin typeface="+mn-lt"/>
                          <a:ea typeface="+mn-ea"/>
                          <a:cs typeface="+mn-cs"/>
                        </a:rPr>
                        <a:t>Businesses are tasked to store, interpret, manage, transform, process, aggregate and report on data</a:t>
                      </a:r>
                      <a:endParaRPr lang="en-US" sz="1600" dirty="0">
                        <a:solidFill>
                          <a:schemeClr val="tx1"/>
                        </a:solidFill>
                      </a:endParaRPr>
                    </a:p>
                  </a:txBody>
                  <a:tcPr marT="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53387193"/>
                  </a:ext>
                </a:extLst>
              </a:tr>
              <a:tr h="1479760">
                <a:tc>
                  <a:txBody>
                    <a:bodyPr/>
                    <a:lstStyle/>
                    <a:p>
                      <a:pPr algn="r"/>
                      <a:r>
                        <a:rPr lang="en-US" sz="2800" dirty="0">
                          <a:solidFill>
                            <a:schemeClr val="tx2">
                              <a:lumMod val="75000"/>
                            </a:schemeClr>
                          </a:solidFill>
                          <a:latin typeface="+mj-lt"/>
                        </a:rPr>
                        <a:t>Consumers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600" b="0" i="0" u="none" strike="noStrike" kern="1200" baseline="0" dirty="0">
                          <a:solidFill>
                            <a:schemeClr val="tx1"/>
                          </a:solidFill>
                          <a:latin typeface="+mn-lt"/>
                          <a:ea typeface="+mn-ea"/>
                          <a:cs typeface="+mn-cs"/>
                        </a:rPr>
                        <a:t>There are a wider range of consumers using different types of devices to consume or generate data.</a:t>
                      </a:r>
                    </a:p>
                    <a:p>
                      <a:endParaRPr lang="en-US" sz="1600" dirty="0">
                        <a:solidFill>
                          <a:schemeClr val="tx1"/>
                        </a:solidFill>
                      </a:endParaRPr>
                    </a:p>
                  </a:txBody>
                  <a:tcPr marT="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54579">
                <a:tc>
                  <a:txBody>
                    <a:bodyPr/>
                    <a:lstStyle/>
                    <a:p>
                      <a:pPr algn="r"/>
                      <a:r>
                        <a:rPr lang="en-US" sz="2800" dirty="0">
                          <a:solidFill>
                            <a:schemeClr val="tx2">
                              <a:lumMod val="75000"/>
                            </a:schemeClr>
                          </a:solidFill>
                          <a:latin typeface="+mj-lt"/>
                        </a:rPr>
                        <a:t>Variety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600" b="0" i="0" u="none" strike="noStrike" kern="1200" baseline="0" dirty="0">
                          <a:solidFill>
                            <a:schemeClr val="tx1"/>
                          </a:solidFill>
                          <a:latin typeface="+mn-lt"/>
                          <a:ea typeface="+mn-ea"/>
                          <a:cs typeface="+mn-cs"/>
                        </a:rPr>
                        <a:t>There’s a wider variety of data types that need to be processed and stored</a:t>
                      </a:r>
                    </a:p>
                  </a:txBody>
                  <a:tcPr marT="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12820677"/>
                  </a:ext>
                </a:extLst>
              </a:tr>
              <a:tr h="1254579">
                <a:tc>
                  <a:txBody>
                    <a:bodyPr/>
                    <a:lstStyle/>
                    <a:p>
                      <a:pPr algn="r"/>
                      <a:r>
                        <a:rPr lang="en-US" sz="2800" dirty="0">
                          <a:solidFill>
                            <a:schemeClr val="tx2">
                              <a:lumMod val="75000"/>
                            </a:schemeClr>
                          </a:solidFill>
                          <a:latin typeface="+mj-lt"/>
                        </a:rPr>
                        <a:t>Responsibilities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baseline="0" dirty="0">
                          <a:solidFill>
                            <a:schemeClr val="tx1"/>
                          </a:solidFill>
                        </a:rPr>
                        <a:t>A data engineers role is responsible for more data types and technologies.</a:t>
                      </a:r>
                      <a:endParaRPr lang="en-US" sz="1600" dirty="0">
                        <a:solidFill>
                          <a:schemeClr val="tx1"/>
                        </a:solidFill>
                      </a:endParaRPr>
                    </a:p>
                  </a:txBody>
                  <a:tcPr marT="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186216"/>
                  </a:ext>
                </a:extLst>
              </a:tr>
              <a:tr h="1254579">
                <a:tc>
                  <a:txBody>
                    <a:bodyPr/>
                    <a:lstStyle/>
                    <a:p>
                      <a:pPr algn="r"/>
                      <a:r>
                        <a:rPr lang="en-US" sz="2800" dirty="0">
                          <a:solidFill>
                            <a:schemeClr val="tx2">
                              <a:lumMod val="75000"/>
                            </a:schemeClr>
                          </a:solidFill>
                          <a:latin typeface="+mj-lt"/>
                        </a:rPr>
                        <a:t>Technologies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600" b="0" i="0" u="none" strike="noStrike" kern="1200" baseline="0" dirty="0">
                          <a:solidFill>
                            <a:schemeClr val="tx1"/>
                          </a:solidFill>
                          <a:latin typeface="+mn-lt"/>
                          <a:ea typeface="+mn-ea"/>
                          <a:cs typeface="+mn-cs"/>
                        </a:rPr>
                        <a:t>Microsoft Azure provides a wide set of tools and technologies</a:t>
                      </a:r>
                      <a:endParaRPr lang="en-US" sz="1600" dirty="0">
                        <a:solidFill>
                          <a:schemeClr val="tx1"/>
                        </a:solidFill>
                      </a:endParaRPr>
                    </a:p>
                  </a:txBody>
                  <a:tcPr marT="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9789402"/>
                  </a:ext>
                </a:extLst>
              </a:tr>
            </a:tbl>
          </a:graphicData>
        </a:graphic>
      </p:graphicFrame>
    </p:spTree>
    <p:extLst>
      <p:ext uri="{BB962C8B-B14F-4D97-AF65-F5344CB8AC3E}">
        <p14:creationId xmlns:p14="http://schemas.microsoft.com/office/powerpoint/2010/main" val="47159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0" y="0"/>
            <a:ext cx="12192000" cy="6858000"/>
          </a:xfrm>
          <a:prstGeom prst="rect">
            <a:avLst/>
          </a:prstGeom>
        </p:spPr>
      </p:pic>
      <p:sp>
        <p:nvSpPr>
          <p:cNvPr id="6" name="Rectangle 5" descr="This slide contain a picture of a major US city landscape with a blue sky with cloud to denote the difference between On-premises versus cloud technologies."/>
          <p:cNvSpPr/>
          <p:nvPr/>
        </p:nvSpPr>
        <p:spPr>
          <a:xfrm>
            <a:off x="0" y="0"/>
            <a:ext cx="12192000" cy="6858002"/>
          </a:xfrm>
          <a:prstGeom prst="rect">
            <a:avLst/>
          </a:prstGeom>
          <a:gradFill>
            <a:gsLst>
              <a:gs pos="0">
                <a:schemeClr val="tx2">
                  <a:lumMod val="75000"/>
                </a:schemeClr>
              </a:gs>
              <a:gs pos="35000">
                <a:schemeClr val="tx2">
                  <a:alpha val="0"/>
                  <a:lumMod val="10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3" name="Title 22"/>
          <p:cNvSpPr>
            <a:spLocks noGrp="1"/>
          </p:cNvSpPr>
          <p:nvPr>
            <p:ph type="title"/>
          </p:nvPr>
        </p:nvSpPr>
        <p:spPr/>
        <p:txBody>
          <a:bodyPr/>
          <a:lstStyle/>
          <a:p>
            <a:r>
              <a:rPr lang="en-US" sz="4000" dirty="0">
                <a:solidFill>
                  <a:schemeClr val="bg1"/>
                </a:solidFill>
              </a:rPr>
              <a:t>On-premises versus cloud technologies</a:t>
            </a:r>
          </a:p>
        </p:txBody>
      </p:sp>
      <p:sp>
        <p:nvSpPr>
          <p:cNvPr id="55" name="TextBox 54" descr="A circle that contains an icon and text the represents Maintainability"/>
          <p:cNvSpPr txBox="1">
            <a:spLocks noChangeAspect="1"/>
          </p:cNvSpPr>
          <p:nvPr/>
        </p:nvSpPr>
        <p:spPr>
          <a:xfrm>
            <a:off x="5104513" y="2563069"/>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Maintainability</a:t>
            </a:r>
          </a:p>
        </p:txBody>
      </p:sp>
      <p:grpSp>
        <p:nvGrpSpPr>
          <p:cNvPr id="5" name="Group 4"/>
          <p:cNvGrpSpPr/>
          <p:nvPr/>
        </p:nvGrpSpPr>
        <p:grpSpPr>
          <a:xfrm>
            <a:off x="407923" y="2563069"/>
            <a:ext cx="2011680" cy="2011680"/>
            <a:chOff x="669131" y="2954955"/>
            <a:chExt cx="2011680" cy="2011680"/>
          </a:xfrm>
        </p:grpSpPr>
        <p:sp>
          <p:nvSpPr>
            <p:cNvPr id="59" name="TextBox 58" descr="A circle that contains an icon and text the represents Computing Environments"/>
            <p:cNvSpPr txBox="1">
              <a:spLocks noChangeAspect="1"/>
            </p:cNvSpPr>
            <p:nvPr/>
          </p:nvSpPr>
          <p:spPr>
            <a:xfrm>
              <a:off x="669131" y="295495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Computing Environment</a:t>
              </a: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nvGrpSpPr>
            <p:cNvPr id="60" name="Group 59"/>
            <p:cNvGrpSpPr>
              <a:grpSpLocks noChangeAspect="1"/>
            </p:cNvGrpSpPr>
            <p:nvPr/>
          </p:nvGrpSpPr>
          <p:grpSpPr>
            <a:xfrm>
              <a:off x="1413763" y="3365821"/>
              <a:ext cx="522416" cy="457200"/>
              <a:chOff x="1555800" y="3216057"/>
              <a:chExt cx="417933" cy="365760"/>
            </a:xfrm>
          </p:grpSpPr>
          <p:sp>
            <p:nvSpPr>
              <p:cNvPr id="61" name="Freeform 63"/>
              <p:cNvSpPr>
                <a:spLocks/>
              </p:cNvSpPr>
              <p:nvPr/>
            </p:nvSpPr>
            <p:spPr bwMode="auto">
              <a:xfrm>
                <a:off x="1555800" y="3216057"/>
                <a:ext cx="306560" cy="365760"/>
              </a:xfrm>
              <a:custGeom>
                <a:avLst/>
                <a:gdLst>
                  <a:gd name="T0" fmla="*/ 882 w 902"/>
                  <a:gd name="T1" fmla="*/ 1072 h 1072"/>
                  <a:gd name="T2" fmla="*/ 20 w 902"/>
                  <a:gd name="T3" fmla="*/ 1072 h 1072"/>
                  <a:gd name="T4" fmla="*/ 0 w 902"/>
                  <a:gd name="T5" fmla="*/ 1052 h 1072"/>
                  <a:gd name="T6" fmla="*/ 0 w 902"/>
                  <a:gd name="T7" fmla="*/ 20 h 1072"/>
                  <a:gd name="T8" fmla="*/ 20 w 902"/>
                  <a:gd name="T9" fmla="*/ 0 h 1072"/>
                  <a:gd name="T10" fmla="*/ 882 w 902"/>
                  <a:gd name="T11" fmla="*/ 0 h 1072"/>
                  <a:gd name="T12" fmla="*/ 902 w 902"/>
                  <a:gd name="T13" fmla="*/ 20 h 1072"/>
                  <a:gd name="T14" fmla="*/ 902 w 902"/>
                  <a:gd name="T15" fmla="*/ 540 h 1072"/>
                  <a:gd name="T16" fmla="*/ 882 w 902"/>
                  <a:gd name="T17" fmla="*/ 560 h 1072"/>
                  <a:gd name="T18" fmla="*/ 862 w 902"/>
                  <a:gd name="T19" fmla="*/ 540 h 1072"/>
                  <a:gd name="T20" fmla="*/ 862 w 902"/>
                  <a:gd name="T21" fmla="*/ 40 h 1072"/>
                  <a:gd name="T22" fmla="*/ 40 w 902"/>
                  <a:gd name="T23" fmla="*/ 40 h 1072"/>
                  <a:gd name="T24" fmla="*/ 40 w 902"/>
                  <a:gd name="T25" fmla="*/ 1032 h 1072"/>
                  <a:gd name="T26" fmla="*/ 862 w 902"/>
                  <a:gd name="T27" fmla="*/ 1032 h 1072"/>
                  <a:gd name="T28" fmla="*/ 862 w 902"/>
                  <a:gd name="T29" fmla="*/ 818 h 1072"/>
                  <a:gd name="T30" fmla="*/ 882 w 902"/>
                  <a:gd name="T31" fmla="*/ 798 h 1072"/>
                  <a:gd name="T32" fmla="*/ 902 w 902"/>
                  <a:gd name="T33" fmla="*/ 818 h 1072"/>
                  <a:gd name="T34" fmla="*/ 902 w 902"/>
                  <a:gd name="T35" fmla="*/ 1052 h 1072"/>
                  <a:gd name="T36" fmla="*/ 882 w 902"/>
                  <a:gd name="T37" fmla="*/ 1072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2" h="1072">
                    <a:moveTo>
                      <a:pt x="882" y="1072"/>
                    </a:moveTo>
                    <a:cubicBezTo>
                      <a:pt x="20" y="1072"/>
                      <a:pt x="20" y="1072"/>
                      <a:pt x="20" y="1072"/>
                    </a:cubicBezTo>
                    <a:cubicBezTo>
                      <a:pt x="9" y="1072"/>
                      <a:pt x="0" y="1063"/>
                      <a:pt x="0" y="1052"/>
                    </a:cubicBezTo>
                    <a:cubicBezTo>
                      <a:pt x="0" y="20"/>
                      <a:pt x="0" y="20"/>
                      <a:pt x="0" y="20"/>
                    </a:cubicBezTo>
                    <a:cubicBezTo>
                      <a:pt x="0" y="9"/>
                      <a:pt x="9" y="0"/>
                      <a:pt x="20" y="0"/>
                    </a:cubicBezTo>
                    <a:cubicBezTo>
                      <a:pt x="882" y="0"/>
                      <a:pt x="882" y="0"/>
                      <a:pt x="882" y="0"/>
                    </a:cubicBezTo>
                    <a:cubicBezTo>
                      <a:pt x="893" y="0"/>
                      <a:pt x="902" y="9"/>
                      <a:pt x="902" y="20"/>
                    </a:cubicBezTo>
                    <a:cubicBezTo>
                      <a:pt x="902" y="540"/>
                      <a:pt x="902" y="540"/>
                      <a:pt x="902" y="540"/>
                    </a:cubicBezTo>
                    <a:cubicBezTo>
                      <a:pt x="902" y="551"/>
                      <a:pt x="893" y="560"/>
                      <a:pt x="882" y="560"/>
                    </a:cubicBezTo>
                    <a:cubicBezTo>
                      <a:pt x="871" y="560"/>
                      <a:pt x="862" y="551"/>
                      <a:pt x="862" y="540"/>
                    </a:cubicBezTo>
                    <a:cubicBezTo>
                      <a:pt x="862" y="40"/>
                      <a:pt x="862" y="40"/>
                      <a:pt x="862" y="40"/>
                    </a:cubicBezTo>
                    <a:cubicBezTo>
                      <a:pt x="40" y="40"/>
                      <a:pt x="40" y="40"/>
                      <a:pt x="40" y="40"/>
                    </a:cubicBezTo>
                    <a:cubicBezTo>
                      <a:pt x="40" y="1032"/>
                      <a:pt x="40" y="1032"/>
                      <a:pt x="40" y="1032"/>
                    </a:cubicBezTo>
                    <a:cubicBezTo>
                      <a:pt x="862" y="1032"/>
                      <a:pt x="862" y="1032"/>
                      <a:pt x="862" y="1032"/>
                    </a:cubicBezTo>
                    <a:cubicBezTo>
                      <a:pt x="862" y="818"/>
                      <a:pt x="862" y="818"/>
                      <a:pt x="862" y="818"/>
                    </a:cubicBezTo>
                    <a:cubicBezTo>
                      <a:pt x="862" y="807"/>
                      <a:pt x="871" y="798"/>
                      <a:pt x="882" y="798"/>
                    </a:cubicBezTo>
                    <a:cubicBezTo>
                      <a:pt x="893" y="798"/>
                      <a:pt x="902" y="807"/>
                      <a:pt x="902" y="818"/>
                    </a:cubicBezTo>
                    <a:cubicBezTo>
                      <a:pt x="902" y="1052"/>
                      <a:pt x="902" y="1052"/>
                      <a:pt x="902" y="1052"/>
                    </a:cubicBezTo>
                    <a:cubicBezTo>
                      <a:pt x="902" y="1063"/>
                      <a:pt x="893" y="1072"/>
                      <a:pt x="882" y="107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2" name="Freeform 64"/>
              <p:cNvSpPr>
                <a:spLocks/>
              </p:cNvSpPr>
              <p:nvPr/>
            </p:nvSpPr>
            <p:spPr bwMode="auto">
              <a:xfrm>
                <a:off x="1705534" y="3327733"/>
                <a:ext cx="268199" cy="179029"/>
              </a:xfrm>
              <a:custGeom>
                <a:avLst/>
                <a:gdLst>
                  <a:gd name="connsiteX0" fmla="*/ 385391 w 402766"/>
                  <a:gd name="connsiteY0" fmla="*/ 3060 h 268854"/>
                  <a:gd name="connsiteX1" fmla="*/ 399700 w 402766"/>
                  <a:gd name="connsiteY1" fmla="*/ 3060 h 268854"/>
                  <a:gd name="connsiteX2" fmla="*/ 399700 w 402766"/>
                  <a:gd name="connsiteY2" fmla="*/ 17345 h 268854"/>
                  <a:gd name="connsiteX3" fmla="*/ 153898 w 402766"/>
                  <a:gd name="connsiteY3" fmla="*/ 265793 h 268854"/>
                  <a:gd name="connsiteX4" fmla="*/ 146744 w 402766"/>
                  <a:gd name="connsiteY4" fmla="*/ 268854 h 268854"/>
                  <a:gd name="connsiteX5" fmla="*/ 146602 w 402766"/>
                  <a:gd name="connsiteY5" fmla="*/ 268793 h 268854"/>
                  <a:gd name="connsiteX6" fmla="*/ 146460 w 402766"/>
                  <a:gd name="connsiteY6" fmla="*/ 268854 h 268854"/>
                  <a:gd name="connsiteX7" fmla="*/ 139291 w 402766"/>
                  <a:gd name="connsiteY7" fmla="*/ 265793 h 268854"/>
                  <a:gd name="connsiteX8" fmla="*/ 3073 w 402766"/>
                  <a:gd name="connsiteY8" fmla="*/ 130061 h 268854"/>
                  <a:gd name="connsiteX9" fmla="*/ 3073 w 402766"/>
                  <a:gd name="connsiteY9" fmla="*/ 115773 h 268854"/>
                  <a:gd name="connsiteX10" fmla="*/ 17411 w 402766"/>
                  <a:gd name="connsiteY10" fmla="*/ 115773 h 268854"/>
                  <a:gd name="connsiteX11" fmla="*/ 136602 w 402766"/>
                  <a:gd name="connsiteY11" fmla="*/ 234538 h 268854"/>
                  <a:gd name="connsiteX12" fmla="*/ 146561 w 402766"/>
                  <a:gd name="connsiteY12" fmla="*/ 244462 h 268854"/>
                  <a:gd name="connsiteX13" fmla="*/ 220723 w 402766"/>
                  <a:gd name="connsiteY13" fmla="*/ 169501 h 268854"/>
                  <a:gd name="connsiteX14" fmla="*/ 385391 w 402766"/>
                  <a:gd name="connsiteY14" fmla="*/ 3060 h 26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766" h="268854">
                    <a:moveTo>
                      <a:pt x="385391" y="3060"/>
                    </a:moveTo>
                    <a:cubicBezTo>
                      <a:pt x="389479" y="-1021"/>
                      <a:pt x="395612" y="-1021"/>
                      <a:pt x="399700" y="3060"/>
                    </a:cubicBezTo>
                    <a:cubicBezTo>
                      <a:pt x="403788" y="7141"/>
                      <a:pt x="403788" y="13263"/>
                      <a:pt x="399700" y="17345"/>
                    </a:cubicBezTo>
                    <a:cubicBezTo>
                      <a:pt x="153898" y="265793"/>
                      <a:pt x="153898" y="265793"/>
                      <a:pt x="153898" y="265793"/>
                    </a:cubicBezTo>
                    <a:cubicBezTo>
                      <a:pt x="151854" y="267834"/>
                      <a:pt x="149299" y="268854"/>
                      <a:pt x="146744" y="268854"/>
                    </a:cubicBezTo>
                    <a:lnTo>
                      <a:pt x="146602" y="268793"/>
                    </a:lnTo>
                    <a:lnTo>
                      <a:pt x="146460" y="268854"/>
                    </a:lnTo>
                    <a:cubicBezTo>
                      <a:pt x="143899" y="268854"/>
                      <a:pt x="141339" y="267834"/>
                      <a:pt x="139291" y="265793"/>
                    </a:cubicBezTo>
                    <a:cubicBezTo>
                      <a:pt x="3073" y="130061"/>
                      <a:pt x="3073" y="130061"/>
                      <a:pt x="3073" y="130061"/>
                    </a:cubicBezTo>
                    <a:cubicBezTo>
                      <a:pt x="-1024" y="126489"/>
                      <a:pt x="-1024" y="119855"/>
                      <a:pt x="3073" y="115773"/>
                    </a:cubicBezTo>
                    <a:cubicBezTo>
                      <a:pt x="7170" y="111691"/>
                      <a:pt x="13827" y="111691"/>
                      <a:pt x="17411" y="115773"/>
                    </a:cubicBezTo>
                    <a:cubicBezTo>
                      <a:pt x="85520" y="183639"/>
                      <a:pt x="119575" y="217572"/>
                      <a:pt x="136602" y="234538"/>
                    </a:cubicBezTo>
                    <a:lnTo>
                      <a:pt x="146561" y="244462"/>
                    </a:lnTo>
                    <a:lnTo>
                      <a:pt x="220723" y="169501"/>
                    </a:lnTo>
                    <a:cubicBezTo>
                      <a:pt x="385391" y="3060"/>
                      <a:pt x="385391" y="3060"/>
                      <a:pt x="385391" y="30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0" name="Group 9" descr="A circle that contains an icon and text the represents Scalability"/>
          <p:cNvGrpSpPr/>
          <p:nvPr/>
        </p:nvGrpSpPr>
        <p:grpSpPr>
          <a:xfrm>
            <a:off x="7452808" y="2563069"/>
            <a:ext cx="2011680" cy="2011680"/>
            <a:chOff x="7300673" y="2954955"/>
            <a:chExt cx="2011680" cy="2011680"/>
          </a:xfrm>
        </p:grpSpPr>
        <p:sp>
          <p:nvSpPr>
            <p:cNvPr id="63" name="TextBox 62"/>
            <p:cNvSpPr txBox="1">
              <a:spLocks noChangeAspect="1"/>
            </p:cNvSpPr>
            <p:nvPr/>
          </p:nvSpPr>
          <p:spPr>
            <a:xfrm>
              <a:off x="7300673" y="295495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b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Scalability</a:t>
              </a:r>
            </a:p>
          </p:txBody>
        </p:sp>
        <p:grpSp>
          <p:nvGrpSpPr>
            <p:cNvPr id="65" name="Group 64"/>
            <p:cNvGrpSpPr/>
            <p:nvPr/>
          </p:nvGrpSpPr>
          <p:grpSpPr>
            <a:xfrm>
              <a:off x="7843145" y="3384205"/>
              <a:ext cx="747446" cy="456484"/>
              <a:chOff x="8451587" y="2849669"/>
              <a:chExt cx="747446" cy="551763"/>
            </a:xfrm>
          </p:grpSpPr>
          <p:sp>
            <p:nvSpPr>
              <p:cNvPr id="66" name="Freeform 89"/>
              <p:cNvSpPr>
                <a:spLocks/>
              </p:cNvSpPr>
              <p:nvPr/>
            </p:nvSpPr>
            <p:spPr bwMode="auto">
              <a:xfrm>
                <a:off x="8680909" y="3268761"/>
                <a:ext cx="115926" cy="91440"/>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90"/>
              <p:cNvSpPr>
                <a:spLocks/>
              </p:cNvSpPr>
              <p:nvPr/>
            </p:nvSpPr>
            <p:spPr bwMode="auto">
              <a:xfrm>
                <a:off x="8832166" y="3177321"/>
                <a:ext cx="115926" cy="182880"/>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91"/>
              <p:cNvSpPr>
                <a:spLocks/>
              </p:cNvSpPr>
              <p:nvPr/>
            </p:nvSpPr>
            <p:spPr bwMode="auto">
              <a:xfrm rot="10800000">
                <a:off x="8982317" y="2976153"/>
                <a:ext cx="117030" cy="38404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Arc 68"/>
              <p:cNvSpPr/>
              <p:nvPr/>
            </p:nvSpPr>
            <p:spPr>
              <a:xfrm rot="2974672">
                <a:off x="8575203" y="2748607"/>
                <a:ext cx="301408" cy="548640"/>
              </a:xfrm>
              <a:prstGeom prst="arc">
                <a:avLst>
                  <a:gd name="adj1" fmla="val 17320664"/>
                  <a:gd name="adj2" fmla="val 3794105"/>
                </a:avLst>
              </a:prstGeom>
              <a:ln w="12700">
                <a:solidFill>
                  <a:schemeClr val="bg1"/>
                </a:solidFill>
                <a:headEnd type="arrow" w="sm" len="sm"/>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70" name="Straight Connector 69"/>
              <p:cNvCxnSpPr/>
              <p:nvPr/>
            </p:nvCxnSpPr>
            <p:spPr>
              <a:xfrm flipV="1">
                <a:off x="8644901" y="2849669"/>
                <a:ext cx="0" cy="548640"/>
              </a:xfrm>
              <a:prstGeom prst="line">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8650393" y="3401432"/>
                <a:ext cx="548640" cy="0"/>
              </a:xfrm>
              <a:prstGeom prst="line">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4" name="TextBox 63" descr="A circle that contains an icon and text the represents Availability"/>
          <p:cNvSpPr txBox="1">
            <a:spLocks noChangeAspect="1"/>
          </p:cNvSpPr>
          <p:nvPr/>
        </p:nvSpPr>
        <p:spPr>
          <a:xfrm>
            <a:off x="9801104" y="2563069"/>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b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Availability</a:t>
            </a:r>
          </a:p>
        </p:txBody>
      </p:sp>
      <p:grpSp>
        <p:nvGrpSpPr>
          <p:cNvPr id="31" name="Group 30" descr="A circle that contains an icon and text the represents Licensing Models">
            <a:extLst>
              <a:ext uri="{FF2B5EF4-FFF2-40B4-BE49-F238E27FC236}">
                <a16:creationId xmlns:a16="http://schemas.microsoft.com/office/drawing/2014/main" id="{39D6BF63-5A75-4089-A469-3611258A52AA}"/>
              </a:ext>
            </a:extLst>
          </p:cNvPr>
          <p:cNvGrpSpPr/>
          <p:nvPr/>
        </p:nvGrpSpPr>
        <p:grpSpPr>
          <a:xfrm>
            <a:off x="2822780" y="2563069"/>
            <a:ext cx="2011680" cy="2011680"/>
            <a:chOff x="5090159" y="2954955"/>
            <a:chExt cx="2011680" cy="2011680"/>
          </a:xfrm>
        </p:grpSpPr>
        <p:sp>
          <p:nvSpPr>
            <p:cNvPr id="32" name="TextBox 31">
              <a:extLst>
                <a:ext uri="{FF2B5EF4-FFF2-40B4-BE49-F238E27FC236}">
                  <a16:creationId xmlns:a16="http://schemas.microsoft.com/office/drawing/2014/main" id="{D0F0C54D-F104-46C0-8AE1-F0177EC3F70D}"/>
                </a:ext>
              </a:extLst>
            </p:cNvPr>
            <p:cNvSpPr txBox="1">
              <a:spLocks noChangeAspect="1"/>
            </p:cNvSpPr>
            <p:nvPr/>
          </p:nvSpPr>
          <p:spPr>
            <a:xfrm>
              <a:off x="5090159" y="295495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Licensing Model</a:t>
              </a:r>
            </a:p>
          </p:txBody>
        </p:sp>
        <p:pic>
          <p:nvPicPr>
            <p:cNvPr id="33" name="Picture 32">
              <a:extLst>
                <a:ext uri="{FF2B5EF4-FFF2-40B4-BE49-F238E27FC236}">
                  <a16:creationId xmlns:a16="http://schemas.microsoft.com/office/drawing/2014/main" id="{6FB0D66E-A681-48F3-85EA-50DBD42383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9056" b="16335"/>
            <a:stretch/>
          </p:blipFill>
          <p:spPr>
            <a:xfrm>
              <a:off x="5845957" y="3384205"/>
              <a:ext cx="461985" cy="457200"/>
            </a:xfrm>
            <a:prstGeom prst="rect">
              <a:avLst/>
            </a:prstGeom>
          </p:spPr>
        </p:pic>
      </p:grpSp>
      <p:grpSp>
        <p:nvGrpSpPr>
          <p:cNvPr id="28" name="Group 27">
            <a:extLst>
              <a:ext uri="{FF2B5EF4-FFF2-40B4-BE49-F238E27FC236}">
                <a16:creationId xmlns:a16="http://schemas.microsoft.com/office/drawing/2014/main" id="{8F33B2D2-C24D-4983-95B1-A4FA85D7441C}"/>
              </a:ext>
            </a:extLst>
          </p:cNvPr>
          <p:cNvGrpSpPr/>
          <p:nvPr/>
        </p:nvGrpSpPr>
        <p:grpSpPr>
          <a:xfrm>
            <a:off x="10573964" y="2992319"/>
            <a:ext cx="380579" cy="471947"/>
            <a:chOff x="10158532" y="7500940"/>
            <a:chExt cx="537036" cy="1004431"/>
          </a:xfrm>
          <a:solidFill>
            <a:schemeClr val="bg1"/>
          </a:solidFill>
        </p:grpSpPr>
        <p:sp>
          <p:nvSpPr>
            <p:cNvPr id="29" name="Freeform 25">
              <a:extLst>
                <a:ext uri="{FF2B5EF4-FFF2-40B4-BE49-F238E27FC236}">
                  <a16:creationId xmlns:a16="http://schemas.microsoft.com/office/drawing/2014/main" id="{9B7CECBD-628A-4BB6-980B-C5BEC8EFA083}"/>
                </a:ext>
              </a:extLst>
            </p:cNvPr>
            <p:cNvSpPr>
              <a:spLocks/>
            </p:cNvSpPr>
            <p:nvPr/>
          </p:nvSpPr>
          <p:spPr bwMode="black">
            <a:xfrm>
              <a:off x="10250761" y="7602124"/>
              <a:ext cx="352580" cy="339433"/>
            </a:xfrm>
            <a:custGeom>
              <a:avLst/>
              <a:gdLst>
                <a:gd name="T0" fmla="*/ 387 w 595"/>
                <a:gd name="T1" fmla="*/ 512 h 573"/>
                <a:gd name="T2" fmla="*/ 588 w 595"/>
                <a:gd name="T3" fmla="*/ 62 h 573"/>
                <a:gd name="T4" fmla="*/ 544 w 595"/>
                <a:gd name="T5" fmla="*/ 0 h 573"/>
                <a:gd name="T6" fmla="*/ 51 w 595"/>
                <a:gd name="T7" fmla="*/ 0 h 573"/>
                <a:gd name="T8" fmla="*/ 7 w 595"/>
                <a:gd name="T9" fmla="*/ 62 h 573"/>
                <a:gd name="T10" fmla="*/ 208 w 595"/>
                <a:gd name="T11" fmla="*/ 512 h 573"/>
                <a:gd name="T12" fmla="*/ 297 w 595"/>
                <a:gd name="T13" fmla="*/ 573 h 573"/>
                <a:gd name="T14" fmla="*/ 387 w 595"/>
                <a:gd name="T15" fmla="*/ 512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573">
                  <a:moveTo>
                    <a:pt x="387" y="512"/>
                  </a:moveTo>
                  <a:cubicBezTo>
                    <a:pt x="467" y="419"/>
                    <a:pt x="566" y="298"/>
                    <a:pt x="588" y="62"/>
                  </a:cubicBezTo>
                  <a:cubicBezTo>
                    <a:pt x="589" y="47"/>
                    <a:pt x="595" y="0"/>
                    <a:pt x="544" y="0"/>
                  </a:cubicBezTo>
                  <a:cubicBezTo>
                    <a:pt x="51" y="0"/>
                    <a:pt x="51" y="0"/>
                    <a:pt x="51" y="0"/>
                  </a:cubicBezTo>
                  <a:cubicBezTo>
                    <a:pt x="0" y="0"/>
                    <a:pt x="6" y="47"/>
                    <a:pt x="7" y="62"/>
                  </a:cubicBezTo>
                  <a:cubicBezTo>
                    <a:pt x="29" y="298"/>
                    <a:pt x="128" y="419"/>
                    <a:pt x="208" y="512"/>
                  </a:cubicBezTo>
                  <a:cubicBezTo>
                    <a:pt x="243" y="553"/>
                    <a:pt x="263" y="573"/>
                    <a:pt x="297" y="573"/>
                  </a:cubicBezTo>
                  <a:cubicBezTo>
                    <a:pt x="331" y="573"/>
                    <a:pt x="352" y="553"/>
                    <a:pt x="387" y="512"/>
                  </a:cubicBezTo>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p>
          </p:txBody>
        </p:sp>
        <p:sp>
          <p:nvSpPr>
            <p:cNvPr id="30" name="Freeform 26">
              <a:extLst>
                <a:ext uri="{FF2B5EF4-FFF2-40B4-BE49-F238E27FC236}">
                  <a16:creationId xmlns:a16="http://schemas.microsoft.com/office/drawing/2014/main" id="{508C2507-0929-4029-9132-81F03B3AC08D}"/>
                </a:ext>
              </a:extLst>
            </p:cNvPr>
            <p:cNvSpPr>
              <a:spLocks noEditPoints="1"/>
            </p:cNvSpPr>
            <p:nvPr/>
          </p:nvSpPr>
          <p:spPr bwMode="black">
            <a:xfrm>
              <a:off x="10158532" y="7500940"/>
              <a:ext cx="537036" cy="1004431"/>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p>
          </p:txBody>
        </p:sp>
      </p:grpSp>
      <p:sp>
        <p:nvSpPr>
          <p:cNvPr id="34" name="Freeform 22">
            <a:extLst>
              <a:ext uri="{FF2B5EF4-FFF2-40B4-BE49-F238E27FC236}">
                <a16:creationId xmlns:a16="http://schemas.microsoft.com/office/drawing/2014/main" id="{384133C0-3459-4115-B60A-86DD57746AD4}"/>
              </a:ext>
            </a:extLst>
          </p:cNvPr>
          <p:cNvSpPr>
            <a:spLocks noChangeAspect="1" noEditPoints="1"/>
          </p:cNvSpPr>
          <p:nvPr/>
        </p:nvSpPr>
        <p:spPr bwMode="black">
          <a:xfrm>
            <a:off x="5848290" y="2989019"/>
            <a:ext cx="457320" cy="45720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noFill/>
          <a:ln>
            <a:solidFill>
              <a:schemeClr val="bg1"/>
            </a:solidFill>
          </a:ln>
          <a:extLst/>
        </p:spPr>
        <p:txBody>
          <a:bodyPr vert="horz" wrap="square" lIns="109740" tIns="54871" rIns="109740" bIns="54871" numCol="1" anchor="t" anchorCtr="0" compatLnSpc="1">
            <a:prstTxWarp prst="textNoShape">
              <a:avLst/>
            </a:prstTxWarp>
          </a:bodyPr>
          <a:lstStyle/>
          <a:p>
            <a:endParaRPr lang="en-US" sz="1400" dirty="0">
              <a:solidFill>
                <a:srgbClr val="595959"/>
              </a:solidFill>
            </a:endParaRPr>
          </a:p>
        </p:txBody>
      </p:sp>
    </p:spTree>
    <p:extLst>
      <p:ext uri="{BB962C8B-B14F-4D97-AF65-F5344CB8AC3E}">
        <p14:creationId xmlns:p14="http://schemas.microsoft.com/office/powerpoint/2010/main" val="29688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636"/>
        </a:solidFill>
        <a:effectLst/>
      </p:bgPr>
    </p:bg>
    <p:spTree>
      <p:nvGrpSpPr>
        <p:cNvPr id="1" name=""/>
        <p:cNvGrpSpPr/>
        <p:nvPr/>
      </p:nvGrpSpPr>
      <p:grpSpPr>
        <a:xfrm>
          <a:off x="0" y="0"/>
          <a:ext cx="0" cy="0"/>
          <a:chOff x="0" y="0"/>
          <a:chExt cx="0" cy="0"/>
        </a:xfrm>
      </p:grpSpPr>
      <p:pic>
        <p:nvPicPr>
          <p:cNvPr id="5" name="Picture 4" descr="There is a picture of an individual working on a laptop sat at a desk. Across the room, two people stand drinking coffee watching the individual working"/>
          <p:cNvPicPr>
            <a:picLocks noChangeAspect="1"/>
          </p:cNvPicPr>
          <p:nvPr/>
        </p:nvPicPr>
        <p:blipFill rotWithShape="1">
          <a:blip r:embed="rId3"/>
          <a:srcRect l="31455" r="9301"/>
          <a:stretch/>
        </p:blipFill>
        <p:spPr>
          <a:xfrm flipH="1">
            <a:off x="-1787" y="0"/>
            <a:ext cx="6094414" cy="6858000"/>
          </a:xfrm>
          <a:prstGeom prst="rect">
            <a:avLst/>
          </a:prstGeom>
        </p:spPr>
      </p:pic>
      <p:sp>
        <p:nvSpPr>
          <p:cNvPr id="21" name="Slide Number Placeholder 2"/>
          <p:cNvSpPr txBox="1">
            <a:spLocks/>
          </p:cNvSpPr>
          <p:nvPr/>
        </p:nvSpPr>
        <p:spPr>
          <a:xfrm>
            <a:off x="11353800" y="6519060"/>
            <a:ext cx="761999" cy="304801"/>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solidFill>
                <a:latin typeface="Segoe UI" pitchFamily="34" charset="0"/>
                <a:ea typeface="Segoe UI" pitchFamily="34" charset="0"/>
                <a:cs typeface="Segoe U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ea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endParaRPr>
          </a:p>
        </p:txBody>
      </p:sp>
      <p:grpSp>
        <p:nvGrpSpPr>
          <p:cNvPr id="8" name="Group 7" descr="There are three circles that are conneted together by lines. The top circle states &quot;New skills for new platforms&quot;. The bottom left circle states &quot;changing loading approaches&quot; and the final circle at the bottom right states &quot;From installation to provisioning&quot;."/>
          <p:cNvGrpSpPr/>
          <p:nvPr/>
        </p:nvGrpSpPr>
        <p:grpSpPr>
          <a:xfrm>
            <a:off x="6477465" y="1600200"/>
            <a:ext cx="5354304" cy="4796202"/>
            <a:chOff x="6477465" y="1600200"/>
            <a:chExt cx="5354304" cy="4796202"/>
          </a:xfrm>
        </p:grpSpPr>
        <p:sp>
          <p:nvSpPr>
            <p:cNvPr id="24" name="Oval 23"/>
            <p:cNvSpPr>
              <a:spLocks noChangeAspect="1"/>
            </p:cNvSpPr>
            <p:nvPr/>
          </p:nvSpPr>
          <p:spPr>
            <a:xfrm>
              <a:off x="7237345" y="2559665"/>
              <a:ext cx="3794760" cy="3794760"/>
            </a:xfrm>
            <a:prstGeom prst="ellipse">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Segoe UI"/>
                <a:ea typeface="+mn-ea"/>
                <a:cs typeface="+mn-cs"/>
              </a:endParaRPr>
            </a:p>
          </p:txBody>
        </p:sp>
        <p:sp>
          <p:nvSpPr>
            <p:cNvPr id="13" name="Freeform 5"/>
            <p:cNvSpPr>
              <a:spLocks noChangeAspect="1"/>
            </p:cNvSpPr>
            <p:nvPr/>
          </p:nvSpPr>
          <p:spPr bwMode="auto">
            <a:xfrm>
              <a:off x="8836673" y="4182725"/>
              <a:ext cx="596104" cy="548640"/>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noFill/>
            <a:ln w="9525">
              <a:solidFill>
                <a:schemeClr val="bg1">
                  <a:lumMod val="95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7" name="Group 6"/>
            <p:cNvGrpSpPr/>
            <p:nvPr/>
          </p:nvGrpSpPr>
          <p:grpSpPr>
            <a:xfrm>
              <a:off x="8119109" y="1600200"/>
              <a:ext cx="2011681" cy="2011680"/>
              <a:chOff x="8119109" y="1828800"/>
              <a:chExt cx="2011681" cy="2011680"/>
            </a:xfrm>
          </p:grpSpPr>
          <p:sp>
            <p:nvSpPr>
              <p:cNvPr id="17" name="Oval 16"/>
              <p:cNvSpPr>
                <a:spLocks noChangeAspect="1"/>
              </p:cNvSpPr>
              <p:nvPr/>
            </p:nvSpPr>
            <p:spPr>
              <a:xfrm>
                <a:off x="8119109" y="1828800"/>
                <a:ext cx="2011681" cy="2011680"/>
              </a:xfrm>
              <a:prstGeom prst="ellipse">
                <a:avLst/>
              </a:prstGeom>
              <a:solidFill>
                <a:srgbClr val="00163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Oval 65"/>
              <p:cNvSpPr/>
              <p:nvPr/>
            </p:nvSpPr>
            <p:spPr>
              <a:xfrm>
                <a:off x="8196177" y="1891690"/>
                <a:ext cx="1887177" cy="1887175"/>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New skills for new platforms</a:t>
                </a:r>
                <a:endPar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grpSp>
          <p:nvGrpSpPr>
            <p:cNvPr id="6" name="Group 5"/>
            <p:cNvGrpSpPr/>
            <p:nvPr/>
          </p:nvGrpSpPr>
          <p:grpSpPr>
            <a:xfrm>
              <a:off x="6477465" y="4384722"/>
              <a:ext cx="2011681" cy="2011680"/>
              <a:chOff x="6262347" y="4422087"/>
              <a:chExt cx="2011681" cy="2011680"/>
            </a:xfrm>
          </p:grpSpPr>
          <p:sp>
            <p:nvSpPr>
              <p:cNvPr id="16" name="Oval 15"/>
              <p:cNvSpPr>
                <a:spLocks noChangeAspect="1"/>
              </p:cNvSpPr>
              <p:nvPr/>
            </p:nvSpPr>
            <p:spPr>
              <a:xfrm>
                <a:off x="6262347" y="4422087"/>
                <a:ext cx="2011681" cy="2011680"/>
              </a:xfrm>
              <a:prstGeom prst="ellipse">
                <a:avLst/>
              </a:prstGeom>
              <a:solidFill>
                <a:srgbClr val="00163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Oval 49"/>
              <p:cNvSpPr/>
              <p:nvPr/>
            </p:nvSpPr>
            <p:spPr>
              <a:xfrm>
                <a:off x="6324600" y="4488951"/>
                <a:ext cx="1887176" cy="1887175"/>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Changing loading approaches</a:t>
                </a:r>
              </a:p>
            </p:txBody>
          </p:sp>
        </p:grpSp>
        <p:grpSp>
          <p:nvGrpSpPr>
            <p:cNvPr id="4" name="Group 3"/>
            <p:cNvGrpSpPr/>
            <p:nvPr/>
          </p:nvGrpSpPr>
          <p:grpSpPr>
            <a:xfrm>
              <a:off x="9820088" y="4384722"/>
              <a:ext cx="2011681" cy="2011680"/>
              <a:chOff x="10023495" y="4426698"/>
              <a:chExt cx="2011681" cy="2011680"/>
            </a:xfrm>
          </p:grpSpPr>
          <p:sp>
            <p:nvSpPr>
              <p:cNvPr id="18" name="Oval 17"/>
              <p:cNvSpPr>
                <a:spLocks noChangeAspect="1"/>
              </p:cNvSpPr>
              <p:nvPr/>
            </p:nvSpPr>
            <p:spPr>
              <a:xfrm>
                <a:off x="10023495" y="4426698"/>
                <a:ext cx="2011681" cy="2011680"/>
              </a:xfrm>
              <a:prstGeom prst="ellipse">
                <a:avLst/>
              </a:prstGeom>
              <a:solidFill>
                <a:srgbClr val="00163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9" name="Oval 68"/>
              <p:cNvSpPr/>
              <p:nvPr/>
            </p:nvSpPr>
            <p:spPr>
              <a:xfrm>
                <a:off x="10085748" y="4488950"/>
                <a:ext cx="1887177" cy="1887176"/>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From im</a:t>
                </a:r>
                <a:r>
                  <a:rPr lang="en-US" sz="1600" kern="0" dirty="0">
                    <a:solidFill>
                      <a:prstClr val="white"/>
                    </a:solidFill>
                    <a:latin typeface="Segoe UI"/>
                    <a:ea typeface="Segoe UI" pitchFamily="34" charset="0"/>
                    <a:cs typeface="Segoe UI" pitchFamily="34" charset="0"/>
                  </a:rPr>
                  <a:t>plementing</a:t>
                </a:r>
                <a:r>
                  <a:rPr kumimoji="0" lang="en-US" sz="16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 to provisioning</a:t>
                </a:r>
              </a:p>
            </p:txBody>
          </p:sp>
        </p:grpSp>
      </p:grpSp>
      <p:sp>
        <p:nvSpPr>
          <p:cNvPr id="3" name="Title 2"/>
          <p:cNvSpPr>
            <a:spLocks noGrp="1"/>
          </p:cNvSpPr>
          <p:nvPr>
            <p:ph type="title"/>
          </p:nvPr>
        </p:nvSpPr>
        <p:spPr>
          <a:xfrm>
            <a:off x="6324599" y="228600"/>
            <a:ext cx="5708205" cy="914400"/>
          </a:xfrm>
        </p:spPr>
        <p:txBody>
          <a:bodyPr/>
          <a:lstStyle/>
          <a:p>
            <a:r>
              <a:rPr lang="en-US" sz="4000" dirty="0">
                <a:solidFill>
                  <a:schemeClr val="bg1"/>
                </a:solidFill>
              </a:rPr>
              <a:t>Data Engineering Job Responsibilities</a:t>
            </a:r>
          </a:p>
        </p:txBody>
      </p:sp>
    </p:spTree>
    <p:extLst>
      <p:ext uri="{BB962C8B-B14F-4D97-AF65-F5344CB8AC3E}">
        <p14:creationId xmlns:p14="http://schemas.microsoft.com/office/powerpoint/2010/main" val="10321943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sz="4000" dirty="0"/>
              <a:t>Use Cases for the Cloud</a:t>
            </a:r>
          </a:p>
        </p:txBody>
      </p:sp>
      <p:sp>
        <p:nvSpPr>
          <p:cNvPr id="20" name="Text Placeholder 4"/>
          <p:cNvSpPr txBox="1">
            <a:spLocks/>
          </p:cNvSpPr>
          <p:nvPr/>
        </p:nvSpPr>
        <p:spPr>
          <a:xfrm>
            <a:off x="381000" y="1295400"/>
            <a:ext cx="11430000" cy="369332"/>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Here are some examples of industries making use of the cloud</a:t>
            </a:r>
          </a:p>
        </p:txBody>
      </p:sp>
      <p:sp>
        <p:nvSpPr>
          <p:cNvPr id="86" name="Freeform: Shape 85"/>
          <p:cNvSpPr/>
          <p:nvPr/>
        </p:nvSpPr>
        <p:spPr>
          <a:xfrm>
            <a:off x="380999" y="1930400"/>
            <a:ext cx="3538116" cy="1412585"/>
          </a:xfrm>
          <a:custGeom>
            <a:avLst/>
            <a:gdLst>
              <a:gd name="connsiteX0" fmla="*/ 0 w 3538116"/>
              <a:gd name="connsiteY0" fmla="*/ 0 h 1412585"/>
              <a:gd name="connsiteX1" fmla="*/ 3189225 w 3538116"/>
              <a:gd name="connsiteY1" fmla="*/ 0 h 1412585"/>
              <a:gd name="connsiteX2" fmla="*/ 3538116 w 3538116"/>
              <a:gd name="connsiteY2" fmla="*/ 1412585 h 1412585"/>
              <a:gd name="connsiteX3" fmla="*/ 0 w 353811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538116" h="1412585">
                <a:moveTo>
                  <a:pt x="0" y="0"/>
                </a:moveTo>
                <a:lnTo>
                  <a:pt x="3189225" y="0"/>
                </a:lnTo>
                <a:lnTo>
                  <a:pt x="3538116" y="1412585"/>
                </a:lnTo>
                <a:lnTo>
                  <a:pt x="0" y="14125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lvl="0" defTabSz="932472" fontAlgn="base">
              <a:spcAft>
                <a:spcPct val="0"/>
              </a:spcAft>
              <a:defRPr/>
            </a:pPr>
            <a:r>
              <a:rPr lang="en-IN" sz="2400" kern="0" dirty="0">
                <a:solidFill>
                  <a:schemeClr val="bg1"/>
                </a:solidFill>
                <a:latin typeface="+mj-lt"/>
                <a:ea typeface="Segoe UI" pitchFamily="34" charset="0"/>
                <a:cs typeface="Segoe UI" pitchFamily="34" charset="0"/>
              </a:rPr>
              <a:t>Web Retail</a:t>
            </a:r>
          </a:p>
        </p:txBody>
      </p:sp>
      <p:sp>
        <p:nvSpPr>
          <p:cNvPr id="87" name="Freeform: Shape 86"/>
          <p:cNvSpPr/>
          <p:nvPr/>
        </p:nvSpPr>
        <p:spPr>
          <a:xfrm>
            <a:off x="380999" y="3459307"/>
            <a:ext cx="3915736" cy="1412585"/>
          </a:xfrm>
          <a:custGeom>
            <a:avLst/>
            <a:gdLst>
              <a:gd name="connsiteX0" fmla="*/ 0 w 3915736"/>
              <a:gd name="connsiteY0" fmla="*/ 0 h 1412585"/>
              <a:gd name="connsiteX1" fmla="*/ 3566846 w 3915736"/>
              <a:gd name="connsiteY1" fmla="*/ 0 h 1412585"/>
              <a:gd name="connsiteX2" fmla="*/ 3915736 w 3915736"/>
              <a:gd name="connsiteY2" fmla="*/ 1412585 h 1412585"/>
              <a:gd name="connsiteX3" fmla="*/ 0 w 391573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915736" h="1412585">
                <a:moveTo>
                  <a:pt x="0" y="0"/>
                </a:moveTo>
                <a:lnTo>
                  <a:pt x="3566846" y="0"/>
                </a:lnTo>
                <a:lnTo>
                  <a:pt x="3915736" y="1412585"/>
                </a:lnTo>
                <a:lnTo>
                  <a:pt x="0" y="141258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lvl="0" defTabSz="932472" fontAlgn="base">
              <a:spcAft>
                <a:spcPct val="0"/>
              </a:spcAft>
              <a:defRPr/>
            </a:pPr>
            <a:r>
              <a:rPr lang="en-IN" sz="2400" kern="0" dirty="0">
                <a:solidFill>
                  <a:schemeClr val="bg1"/>
                </a:solidFill>
                <a:latin typeface="+mj-lt"/>
                <a:ea typeface="Segoe UI" pitchFamily="34" charset="0"/>
                <a:cs typeface="Segoe UI" pitchFamily="34" charset="0"/>
              </a:rPr>
              <a:t>Healthcare</a:t>
            </a:r>
          </a:p>
        </p:txBody>
      </p:sp>
      <p:sp>
        <p:nvSpPr>
          <p:cNvPr id="88" name="Freeform: Shape 87"/>
          <p:cNvSpPr/>
          <p:nvPr/>
        </p:nvSpPr>
        <p:spPr>
          <a:xfrm>
            <a:off x="380999" y="4988215"/>
            <a:ext cx="4293357" cy="1412585"/>
          </a:xfrm>
          <a:custGeom>
            <a:avLst/>
            <a:gdLst>
              <a:gd name="connsiteX0" fmla="*/ 0 w 4293357"/>
              <a:gd name="connsiteY0" fmla="*/ 0 h 1412585"/>
              <a:gd name="connsiteX1" fmla="*/ 3944467 w 4293357"/>
              <a:gd name="connsiteY1" fmla="*/ 0 h 1412585"/>
              <a:gd name="connsiteX2" fmla="*/ 4293357 w 4293357"/>
              <a:gd name="connsiteY2" fmla="*/ 1412585 h 1412585"/>
              <a:gd name="connsiteX3" fmla="*/ 0 w 4293357"/>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4293357" h="1412585">
                <a:moveTo>
                  <a:pt x="0" y="0"/>
                </a:moveTo>
                <a:lnTo>
                  <a:pt x="3944467" y="0"/>
                </a:lnTo>
                <a:lnTo>
                  <a:pt x="4293357" y="1412585"/>
                </a:lnTo>
                <a:lnTo>
                  <a:pt x="0" y="14125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lvl="0" defTabSz="932472" fontAlgn="base">
              <a:spcAft>
                <a:spcPct val="0"/>
              </a:spcAft>
              <a:defRPr/>
            </a:pPr>
            <a:r>
              <a:rPr lang="en-IN" sz="2400" kern="0" dirty="0">
                <a:solidFill>
                  <a:schemeClr val="bg1"/>
                </a:solidFill>
                <a:latin typeface="+mj-lt"/>
                <a:ea typeface="Segoe UI" pitchFamily="34" charset="0"/>
                <a:cs typeface="Segoe UI" pitchFamily="34" charset="0"/>
              </a:rPr>
              <a:t>IoT Scenarios</a:t>
            </a:r>
          </a:p>
        </p:txBody>
      </p:sp>
      <p:sp>
        <p:nvSpPr>
          <p:cNvPr id="103" name="Freeform: Shape 102"/>
          <p:cNvSpPr/>
          <p:nvPr/>
        </p:nvSpPr>
        <p:spPr>
          <a:xfrm>
            <a:off x="3690516" y="1930399"/>
            <a:ext cx="8120485" cy="1412586"/>
          </a:xfrm>
          <a:custGeom>
            <a:avLst/>
            <a:gdLst>
              <a:gd name="connsiteX0" fmla="*/ 0 w 8120485"/>
              <a:gd name="connsiteY0" fmla="*/ 0 h 1412586"/>
              <a:gd name="connsiteX1" fmla="*/ 424285 w 8120485"/>
              <a:gd name="connsiteY1" fmla="*/ 0 h 1412586"/>
              <a:gd name="connsiteX2" fmla="*/ 7345785 w 8120485"/>
              <a:gd name="connsiteY2" fmla="*/ 0 h 1412586"/>
              <a:gd name="connsiteX3" fmla="*/ 8120485 w 8120485"/>
              <a:gd name="connsiteY3" fmla="*/ 0 h 1412586"/>
              <a:gd name="connsiteX4" fmla="*/ 8120485 w 8120485"/>
              <a:gd name="connsiteY4" fmla="*/ 1412586 h 1412586"/>
              <a:gd name="connsiteX5" fmla="*/ 346786 w 8120485"/>
              <a:gd name="connsiteY5" fmla="*/ 1412586 h 1412586"/>
              <a:gd name="connsiteX6" fmla="*/ 0 w 8120485"/>
              <a:gd name="connsiteY6" fmla="*/ 0 h 141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85" h="1412586">
                <a:moveTo>
                  <a:pt x="0" y="0"/>
                </a:moveTo>
                <a:lnTo>
                  <a:pt x="424285" y="0"/>
                </a:lnTo>
                <a:lnTo>
                  <a:pt x="7345785" y="0"/>
                </a:lnTo>
                <a:lnTo>
                  <a:pt x="8120485" y="0"/>
                </a:lnTo>
                <a:lnTo>
                  <a:pt x="8120485" y="1412586"/>
                </a:lnTo>
                <a:lnTo>
                  <a:pt x="346786" y="14125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chemeClr val="tx1"/>
                </a:solidFill>
                <a:cs typeface="Segoe UI Light" panose="020B0502040204020203" pitchFamily="34" charset="0"/>
              </a:rPr>
              <a:t>Using Azure Cosmos DB's multi-master replication model along with Microsoft's performance commitments, Data Engineers can implement a data architecture to support web and mobile applications that achieve less than a 10-ms response time anywhere in the world</a:t>
            </a:r>
            <a:endParaRPr lang="en-IN" kern="0" dirty="0">
              <a:solidFill>
                <a:schemeClr val="tx1"/>
              </a:solidFill>
              <a:cs typeface="Segoe UI Light" panose="020B0502040204020203" pitchFamily="34" charset="0"/>
            </a:endParaRPr>
          </a:p>
        </p:txBody>
      </p:sp>
      <p:sp>
        <p:nvSpPr>
          <p:cNvPr id="100" name="Freeform: Shape 99"/>
          <p:cNvSpPr/>
          <p:nvPr/>
        </p:nvSpPr>
        <p:spPr>
          <a:xfrm>
            <a:off x="4065858" y="3459307"/>
            <a:ext cx="7745142" cy="1412585"/>
          </a:xfrm>
          <a:custGeom>
            <a:avLst/>
            <a:gdLst>
              <a:gd name="connsiteX0" fmla="*/ 0 w 7745142"/>
              <a:gd name="connsiteY0" fmla="*/ 0 h 1412585"/>
              <a:gd name="connsiteX1" fmla="*/ 7745142 w 7745142"/>
              <a:gd name="connsiteY1" fmla="*/ 0 h 1412585"/>
              <a:gd name="connsiteX2" fmla="*/ 7745142 w 7745142"/>
              <a:gd name="connsiteY2" fmla="*/ 1412585 h 1412585"/>
              <a:gd name="connsiteX3" fmla="*/ 346786 w 7745142"/>
              <a:gd name="connsiteY3" fmla="*/ 1412585 h 1412585"/>
              <a:gd name="connsiteX4" fmla="*/ 0 w 7745142"/>
              <a:gd name="connsiteY4" fmla="*/ 0 h 14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142" h="1412585">
                <a:moveTo>
                  <a:pt x="0" y="0"/>
                </a:moveTo>
                <a:lnTo>
                  <a:pt x="7745142" y="0"/>
                </a:lnTo>
                <a:lnTo>
                  <a:pt x="7745142"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chemeClr val="tx1"/>
                </a:solidFill>
                <a:ea typeface="Segoe UI" pitchFamily="34" charset="0"/>
                <a:cs typeface="Segoe UI Light" panose="020B0502040204020203" pitchFamily="34" charset="0"/>
              </a:rPr>
              <a:t>Azure Databricks can be used to accelerate big data analytics and artificial intelligence (AI) solutions. Within the healthcare industry, it can be used to perform genome studies or pharmacy sales forecasting at petabyte scale</a:t>
            </a:r>
            <a:endParaRPr lang="en-IN" kern="0" dirty="0">
              <a:solidFill>
                <a:schemeClr val="tx1"/>
              </a:solidFill>
              <a:ea typeface="Segoe UI" pitchFamily="34" charset="0"/>
              <a:cs typeface="Segoe UI Light" panose="020B0502040204020203" pitchFamily="34" charset="0"/>
            </a:endParaRPr>
          </a:p>
        </p:txBody>
      </p:sp>
      <p:sp>
        <p:nvSpPr>
          <p:cNvPr id="97" name="Freeform: Shape 96"/>
          <p:cNvSpPr/>
          <p:nvPr/>
        </p:nvSpPr>
        <p:spPr>
          <a:xfrm>
            <a:off x="4441200" y="4988214"/>
            <a:ext cx="7369800" cy="1412585"/>
          </a:xfrm>
          <a:custGeom>
            <a:avLst/>
            <a:gdLst>
              <a:gd name="connsiteX0" fmla="*/ 0 w 7369800"/>
              <a:gd name="connsiteY0" fmla="*/ 0 h 1412585"/>
              <a:gd name="connsiteX1" fmla="*/ 7369800 w 7369800"/>
              <a:gd name="connsiteY1" fmla="*/ 0 h 1412585"/>
              <a:gd name="connsiteX2" fmla="*/ 7369800 w 7369800"/>
              <a:gd name="connsiteY2" fmla="*/ 1412584 h 1412585"/>
              <a:gd name="connsiteX3" fmla="*/ 843087 w 7369800"/>
              <a:gd name="connsiteY3" fmla="*/ 1412584 h 1412585"/>
              <a:gd name="connsiteX4" fmla="*/ 843087 w 7369800"/>
              <a:gd name="connsiteY4" fmla="*/ 1412585 h 1412585"/>
              <a:gd name="connsiteX5" fmla="*/ 346786 w 7369800"/>
              <a:gd name="connsiteY5" fmla="*/ 1412585 h 1412585"/>
              <a:gd name="connsiteX6" fmla="*/ 0 w 7369800"/>
              <a:gd name="connsiteY6" fmla="*/ 0 h 14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9800" h="1412585">
                <a:moveTo>
                  <a:pt x="0" y="0"/>
                </a:moveTo>
                <a:lnTo>
                  <a:pt x="7369800" y="0"/>
                </a:lnTo>
                <a:lnTo>
                  <a:pt x="7369800" y="1412584"/>
                </a:lnTo>
                <a:lnTo>
                  <a:pt x="843087" y="1412584"/>
                </a:lnTo>
                <a:lnTo>
                  <a:pt x="843087"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chemeClr val="tx1"/>
                </a:solidFill>
                <a:ea typeface="Segoe UI" pitchFamily="34" charset="0"/>
                <a:cs typeface="Segoe UI Light" panose="020B0502040204020203" pitchFamily="34" charset="0"/>
              </a:rPr>
              <a:t>Hundreds of thousands of devices have been designed and sold to generate sensor data known as Internet of Things (IoT) devices. Using technologies like Azure IoT Hub, Data Engineers can easily design a data solution architecture that captures real-time data.</a:t>
            </a:r>
            <a:endParaRPr lang="en-IN" kern="0" dirty="0">
              <a:solidFill>
                <a:schemeClr val="tx1"/>
              </a:solidFill>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38371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2587</Words>
  <Application>Microsoft Office PowerPoint</Application>
  <PresentationFormat>Widescreen</PresentationFormat>
  <Paragraphs>366</Paragraphs>
  <Slides>32</Slides>
  <Notes>30</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Presentation brief for MCT’s</vt:lpstr>
      <vt:lpstr>DP-200T01:  Azure for the  Data Engineer</vt:lpstr>
      <vt:lpstr>Agenda</vt:lpstr>
      <vt:lpstr>PowerPoint Presentation</vt:lpstr>
      <vt:lpstr>Lesson Objectives</vt:lpstr>
      <vt:lpstr>PowerPoint Presentation</vt:lpstr>
      <vt:lpstr>On-premises versus cloud technologies</vt:lpstr>
      <vt:lpstr>Data Engineering Job Responsibilities</vt:lpstr>
      <vt:lpstr>Use Cases for the Cloud</vt:lpstr>
      <vt:lpstr>Review Questions</vt:lpstr>
      <vt:lpstr>PowerPoint Presentation</vt:lpstr>
      <vt:lpstr>Lesson Objectives</vt:lpstr>
      <vt:lpstr>Structured versus non-structured data</vt:lpstr>
      <vt:lpstr>PowerPoint Presentation</vt:lpstr>
      <vt:lpstr>PowerPoint Presentation</vt:lpstr>
      <vt:lpstr>Review Questions</vt:lpstr>
      <vt:lpstr>PowerPoint Presentation</vt:lpstr>
      <vt:lpstr>Lesson Objectives</vt:lpstr>
      <vt:lpstr>Roles in Data Projects</vt:lpstr>
      <vt:lpstr>Data Engineering Practices</vt:lpstr>
      <vt:lpstr>Architecting Projects – an example.</vt:lpstr>
      <vt:lpstr>Review Questions</vt:lpstr>
      <vt:lpstr>PowerPoint Presentation</vt:lpstr>
      <vt:lpstr>Lesson Objectives</vt:lpstr>
      <vt:lpstr>Course Case Study AdventureWorks Cycles</vt:lpstr>
      <vt:lpstr>Review Questions</vt:lpstr>
      <vt:lpstr>Lab: Azure for the Data Engineer</vt:lpstr>
      <vt:lpstr>Lab overview</vt:lpstr>
      <vt:lpstr>Lab scenario</vt:lpstr>
      <vt:lpstr>Lab review</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2019-04-02T11:09:51Z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